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40"/>
  </p:notesMasterIdLst>
  <p:sldIdLst>
    <p:sldId id="770" r:id="rId4"/>
    <p:sldId id="851" r:id="rId5"/>
    <p:sldId id="852" r:id="rId6"/>
    <p:sldId id="854" r:id="rId7"/>
    <p:sldId id="855" r:id="rId8"/>
    <p:sldId id="857" r:id="rId9"/>
    <p:sldId id="864" r:id="rId10"/>
    <p:sldId id="865" r:id="rId11"/>
    <p:sldId id="858" r:id="rId12"/>
    <p:sldId id="866" r:id="rId13"/>
    <p:sldId id="873" r:id="rId14"/>
    <p:sldId id="874" r:id="rId15"/>
    <p:sldId id="875" r:id="rId16"/>
    <p:sldId id="876" r:id="rId17"/>
    <p:sldId id="877" r:id="rId18"/>
    <p:sldId id="878" r:id="rId19"/>
    <p:sldId id="879" r:id="rId20"/>
    <p:sldId id="880" r:id="rId21"/>
    <p:sldId id="881" r:id="rId22"/>
    <p:sldId id="909" r:id="rId23"/>
    <p:sldId id="882" r:id="rId24"/>
    <p:sldId id="883" r:id="rId25"/>
    <p:sldId id="895" r:id="rId26"/>
    <p:sldId id="884" r:id="rId27"/>
    <p:sldId id="886" r:id="rId28"/>
    <p:sldId id="885" r:id="rId29"/>
    <p:sldId id="888" r:id="rId30"/>
    <p:sldId id="889" r:id="rId31"/>
    <p:sldId id="890" r:id="rId32"/>
    <p:sldId id="891" r:id="rId33"/>
    <p:sldId id="892" r:id="rId34"/>
    <p:sldId id="910" r:id="rId35"/>
    <p:sldId id="893" r:id="rId36"/>
    <p:sldId id="894" r:id="rId37"/>
    <p:sldId id="887" r:id="rId38"/>
    <p:sldId id="927" r:id="rId39"/>
  </p:sldIdLst>
  <p:sldSz cx="12192000" cy="6858000"/>
  <p:notesSz cx="6858000" cy="9144000"/>
  <p:embeddedFontLst>
    <p:embeddedFont>
      <p:font typeface="微软雅黑" panose="020B0503020204020204" pitchFamily="34" charset="-122"/>
      <p:regular r:id="rId45"/>
    </p:embeddedFont>
    <p:embeddedFont>
      <p:font typeface="仿宋" panose="02010609060101010101" pitchFamily="49" charset="-122"/>
      <p:regular r:id="rId46"/>
    </p:embeddedFont>
    <p:embeddedFont>
      <p:font typeface="Calibri Light" panose="020F0302020204030204" charset="0"/>
      <p:regular r:id="rId47"/>
      <p:italic r:id="rId48"/>
    </p:embeddedFont>
    <p:embeddedFont>
      <p:font typeface="Calibri" panose="020F0502020204030204" charset="0"/>
      <p:regular r:id="rId49"/>
      <p:bold r:id="rId50"/>
      <p:italic r:id="rId51"/>
      <p:boldItalic r:id="rId52"/>
    </p:embeddedFont>
    <p:embeddedFont>
      <p:font typeface="等线" panose="02010600030101010101" charset="-122"/>
      <p:regular r:id="rId53"/>
    </p:embeddedFont>
    <p:embeddedFont>
      <p:font typeface="等线 Light" panose="02010600030101010101" charset="-122"/>
      <p:regular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ccv"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E3EF"/>
    <a:srgbClr val="2291A2"/>
    <a:srgbClr val="120E33"/>
    <a:srgbClr val="000066"/>
    <a:srgbClr val="4F7802"/>
    <a:srgbClr val="375D2D"/>
    <a:srgbClr val="586B4B"/>
    <a:srgbClr val="315228"/>
    <a:srgbClr val="274226"/>
    <a:srgbClr val="1D2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96076" autoAdjust="0"/>
  </p:normalViewPr>
  <p:slideViewPr>
    <p:cSldViewPr snapToGrid="0">
      <p:cViewPr varScale="1">
        <p:scale>
          <a:sx n="84" d="100"/>
          <a:sy n="84" d="100"/>
        </p:scale>
        <p:origin x="566" y="82"/>
      </p:cViewPr>
      <p:guideLst>
        <p:guide orient="horz" pos="1808"/>
        <p:guide pos="222"/>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0" d="100"/>
          <a:sy n="80" d="100"/>
        </p:scale>
        <p:origin x="4002"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1.xml"/><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E2929-4CAD-4121-980B-87415C1F33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96846-5470-452B-8EF3-C5F3FE4A376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8001"/>
            <a:chOff x="0" y="1"/>
            <a:chExt cx="12192000" cy="6858000"/>
          </a:xfrm>
        </p:grpSpPr>
        <p:pic>
          <p:nvPicPr>
            <p:cNvPr id="5" name="图片 4" descr="图片包含 动物&#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827" t="1064" r="-1" b="5207"/>
            <a:stretch>
              <a:fillRect/>
            </a:stretch>
          </p:blipFill>
          <p:spPr>
            <a:xfrm>
              <a:off x="0" y="1"/>
              <a:ext cx="12192000" cy="6858000"/>
            </a:xfrm>
            <a:prstGeom prst="rect">
              <a:avLst/>
            </a:prstGeom>
          </p:spPr>
        </p:pic>
        <p:grpSp>
          <p:nvGrpSpPr>
            <p:cNvPr id="8" name="组合 7"/>
            <p:cNvGrpSpPr/>
            <p:nvPr/>
          </p:nvGrpSpPr>
          <p:grpSpPr>
            <a:xfrm>
              <a:off x="5251450" y="4078705"/>
              <a:ext cx="3772234" cy="191670"/>
              <a:chOff x="5251450" y="4078705"/>
              <a:chExt cx="3772234" cy="191670"/>
            </a:xfrm>
          </p:grpSpPr>
          <p:sp>
            <p:nvSpPr>
              <p:cNvPr id="6" name="矩形 5"/>
              <p:cNvSpPr/>
              <p:nvPr/>
            </p:nvSpPr>
            <p:spPr>
              <a:xfrm>
                <a:off x="5257800" y="4078705"/>
                <a:ext cx="3765884" cy="168442"/>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5251450" y="4083050"/>
                <a:ext cx="3041650" cy="187325"/>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10" name="文本框 9"/>
          <p:cNvSpPr txBox="1"/>
          <p:nvPr/>
        </p:nvSpPr>
        <p:spPr>
          <a:xfrm>
            <a:off x="545643" y="2979087"/>
            <a:ext cx="10917555" cy="1260475"/>
          </a:xfrm>
          <a:prstGeom prst="rect">
            <a:avLst/>
          </a:prstGeom>
          <a:noFill/>
        </p:spPr>
        <p:txBody>
          <a:bodyPr wrap="none" rtlCol="0">
            <a:spAutoFit/>
          </a:bodyPr>
          <a:lstStyle/>
          <a:p>
            <a:pPr algn="r" fontAlgn="base">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rPr>
              <a:t>Jetset: Targeted Firmware Rehosting for Embedded Systems</a:t>
            </a:r>
            <a:endParaRPr lang="zh-CN" altLang="en-US" sz="2800" b="1" dirty="0">
              <a:solidFill>
                <a:schemeClr val="bg1"/>
              </a:solidFill>
              <a:latin typeface="微软雅黑" panose="020B0503020204020204" pitchFamily="34" charset="-122"/>
              <a:ea typeface="微软雅黑" panose="020B0503020204020204" pitchFamily="34" charset="-122"/>
            </a:endParaRPr>
          </a:p>
          <a:p>
            <a:pPr algn="r" fontAlgn="base">
              <a:spcBef>
                <a:spcPct val="0"/>
              </a:spcBef>
              <a:spcAft>
                <a:spcPct val="0"/>
              </a:spcAft>
            </a:pPr>
            <a:endParaRPr lang="zh-CN" altLang="en-US" sz="2800" b="1"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en-US" altLang="zh-CN" sz="2000" b="1" dirty="0">
                <a:solidFill>
                  <a:schemeClr val="bg1"/>
                </a:solidFill>
                <a:latin typeface="微软雅黑" panose="020B0503020204020204" pitchFamily="34" charset="-122"/>
                <a:ea typeface="微软雅黑" panose="020B0503020204020204" pitchFamily="34" charset="-122"/>
              </a:rPr>
              <a:t>usenix 2021</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8974318" y="5024487"/>
            <a:ext cx="2960016"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dirty="0">
                <a:solidFill>
                  <a:schemeClr val="bg1"/>
                </a:solidFill>
                <a:latin typeface="+mj-lt"/>
              </a:rPr>
              <a:t>宋云凯 </a:t>
            </a:r>
            <a:r>
              <a:rPr lang="en-US" altLang="zh-CN" dirty="0">
                <a:solidFill>
                  <a:schemeClr val="bg1"/>
                </a:solidFill>
                <a:latin typeface="+mj-lt"/>
              </a:rPr>
              <a:t>2022/12/31</a:t>
            </a:r>
            <a:endParaRPr lang="zh-CN" altLang="en-US"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Relate Work</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sz="2000" dirty="0">
                <a:solidFill>
                  <a:schemeClr val="bg1"/>
                </a:solidFill>
              </a:rPr>
              <a:t>目前对固件分析主要有以下四种方式。</a:t>
            </a:r>
            <a:endParaRPr lang="en-US" altLang="zh-CN" sz="2000" dirty="0">
              <a:solidFill>
                <a:schemeClr val="bg1"/>
              </a:solidFill>
            </a:endParaRPr>
          </a:p>
          <a:p>
            <a:r>
              <a:rPr lang="en-US" altLang="zh-CN" sz="2000" dirty="0">
                <a:solidFill>
                  <a:schemeClr val="bg1"/>
                </a:solidFill>
              </a:rPr>
              <a:t>● </a:t>
            </a:r>
            <a:r>
              <a:rPr lang="en-US" altLang="zh-CN" sz="1800" b="1" dirty="0">
                <a:solidFill>
                  <a:srgbClr val="81B6FF"/>
                </a:solidFill>
                <a:effectLst/>
              </a:rPr>
              <a:t>Firmware testing and analysis </a:t>
            </a:r>
            <a:r>
              <a:rPr lang="zh-CN" altLang="en-US" b="0" i="0" dirty="0">
                <a:solidFill>
                  <a:schemeClr val="bg1"/>
                </a:solidFill>
                <a:effectLst/>
                <a:latin typeface="仿宋" panose="02010609060101010101" pitchFamily="49" charset="-122"/>
                <a:ea typeface="仿宋" panose="02010609060101010101" pitchFamily="49" charset="-122"/>
              </a:rPr>
              <a:t>已经开发了一些方法来测试固件，而无需尝试为硬件创建独立的仿真器。</a:t>
            </a:r>
            <a:r>
              <a:rPr lang="zh-CN" altLang="en-US" dirty="0">
                <a:solidFill>
                  <a:schemeClr val="bg1"/>
                </a:solidFill>
                <a:latin typeface="仿宋" panose="02010609060101010101" pitchFamily="49" charset="-122"/>
                <a:ea typeface="仿宋" panose="02010609060101010101" pitchFamily="49" charset="-122"/>
              </a:rPr>
              <a:t>主要就是一些符号执行框架，比如：</a:t>
            </a:r>
            <a:r>
              <a:rPr lang="en-US" altLang="zh-CN" dirty="0" err="1">
                <a:solidFill>
                  <a:schemeClr val="bg1"/>
                </a:solidFill>
                <a:latin typeface="仿宋" panose="02010609060101010101" pitchFamily="49" charset="-122"/>
                <a:ea typeface="仿宋" panose="02010609060101010101" pitchFamily="49" charset="-122"/>
              </a:rPr>
              <a:t>Symdrive</a:t>
            </a:r>
            <a:r>
              <a:rPr lang="zh-CN" altLang="en-US" dirty="0">
                <a:solidFill>
                  <a:schemeClr val="bg1"/>
                </a:solidFill>
                <a:latin typeface="仿宋" panose="02010609060101010101" pitchFamily="49" charset="-122"/>
                <a:ea typeface="仿宋" panose="02010609060101010101" pitchFamily="49" charset="-122"/>
              </a:rPr>
              <a:t>，</a:t>
            </a:r>
            <a:r>
              <a:rPr lang="en-US" altLang="zh-CN" dirty="0">
                <a:solidFill>
                  <a:schemeClr val="bg1"/>
                </a:solidFill>
                <a:latin typeface="仿宋" panose="02010609060101010101" pitchFamily="49" charset="-122"/>
                <a:ea typeface="仿宋" panose="02010609060101010101" pitchFamily="49" charset="-122"/>
              </a:rPr>
              <a:t>FLE</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Revnic</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FirmUSB</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a:t>
            </a:r>
            <a:endParaRPr lang="en-US" altLang="zh-CN" dirty="0">
              <a:solidFill>
                <a:schemeClr val="bg1"/>
              </a:solidFill>
              <a:latin typeface="仿宋" panose="02010609060101010101" pitchFamily="49" charset="-122"/>
              <a:ea typeface="仿宋" panose="02010609060101010101" pitchFamily="49" charset="-122"/>
            </a:endParaRPr>
          </a:p>
          <a:p>
            <a:r>
              <a:rPr lang="en-US" altLang="zh-CN" sz="2000" dirty="0">
                <a:solidFill>
                  <a:schemeClr val="bg1"/>
                </a:solidFill>
              </a:rPr>
              <a:t>● </a:t>
            </a:r>
            <a:r>
              <a:rPr lang="en-US" altLang="zh-CN" sz="1800" b="1" dirty="0">
                <a:solidFill>
                  <a:srgbClr val="81B6FF"/>
                </a:solidFill>
                <a:effectLst/>
              </a:rPr>
              <a:t>Hardware-in-the-loop emulation </a:t>
            </a:r>
            <a:r>
              <a:rPr lang="zh-CN" altLang="en-US" dirty="0">
                <a:solidFill>
                  <a:schemeClr val="bg1"/>
                </a:solidFill>
                <a:latin typeface="仿宋" panose="02010609060101010101" pitchFamily="49" charset="-122"/>
                <a:ea typeface="仿宋" panose="02010609060101010101" pitchFamily="49" charset="-122"/>
              </a:rPr>
              <a:t>将运行固件的软件仿真器连接到物理硬件，在仿真器和固件之间转发 </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。比如</a:t>
            </a:r>
            <a:r>
              <a:rPr lang="en-US" altLang="zh-CN" dirty="0">
                <a:solidFill>
                  <a:schemeClr val="bg1"/>
                </a:solidFill>
                <a:latin typeface="仿宋" panose="02010609060101010101" pitchFamily="49" charset="-122"/>
                <a:ea typeface="仿宋" panose="02010609060101010101" pitchFamily="49" charset="-122"/>
              </a:rPr>
              <a:t>Avatar</a:t>
            </a:r>
            <a:r>
              <a:rPr lang="zh-CN" altLang="en-US" dirty="0">
                <a:solidFill>
                  <a:schemeClr val="bg1"/>
                </a:solidFill>
                <a:latin typeface="仿宋" panose="02010609060101010101" pitchFamily="49" charset="-122"/>
                <a:ea typeface="仿宋" panose="02010609060101010101" pitchFamily="49" charset="-122"/>
              </a:rPr>
              <a:t>。</a:t>
            </a:r>
            <a:endParaRPr lang="en-US" altLang="zh-CN" sz="1800" b="1" dirty="0">
              <a:solidFill>
                <a:srgbClr val="81B6FF"/>
              </a:solidFill>
              <a:effectLst/>
            </a:endParaRPr>
          </a:p>
          <a:p>
            <a:r>
              <a:rPr lang="en-US" altLang="zh-CN" sz="2000" dirty="0">
                <a:solidFill>
                  <a:schemeClr val="bg1"/>
                </a:solidFill>
              </a:rPr>
              <a:t>●</a:t>
            </a:r>
            <a:r>
              <a:rPr lang="en-US" altLang="zh-CN" b="1" dirty="0">
                <a:solidFill>
                  <a:srgbClr val="81B6FF"/>
                </a:solidFill>
              </a:rPr>
              <a:t> Full </a:t>
            </a:r>
            <a:r>
              <a:rPr lang="en-US" altLang="zh-CN" b="1" dirty="0" err="1">
                <a:solidFill>
                  <a:srgbClr val="81B6FF"/>
                </a:solidFill>
              </a:rPr>
              <a:t>fir</a:t>
            </a:r>
            <a:r>
              <a:rPr lang="en-US" altLang="zh-CN" b="1" dirty="0" err="1">
                <a:solidFill>
                  <a:srgbClr val="81B6FF"/>
                </a:solidFill>
              </a:rPr>
              <a:t>mware</a:t>
            </a:r>
            <a:r>
              <a:rPr lang="en-US" altLang="zh-CN" b="1" dirty="0">
                <a:solidFill>
                  <a:srgbClr val="81B6FF"/>
                </a:solidFill>
              </a:rPr>
              <a:t> rehosting</a:t>
            </a:r>
            <a:r>
              <a:rPr lang="zh-CN" altLang="en-US" dirty="0">
                <a:solidFill>
                  <a:schemeClr val="bg1"/>
                </a:solidFill>
                <a:latin typeface="仿宋" panose="02010609060101010101" pitchFamily="49" charset="-122"/>
                <a:ea typeface="仿宋" panose="02010609060101010101" pitchFamily="49" charset="-122"/>
              </a:rPr>
              <a:t>一种尝试从一段固件和有关 </a:t>
            </a:r>
            <a:r>
              <a:rPr lang="en-US" altLang="zh-CN" dirty="0">
                <a:solidFill>
                  <a:schemeClr val="bg1"/>
                </a:solidFill>
                <a:latin typeface="仿宋" panose="02010609060101010101" pitchFamily="49" charset="-122"/>
                <a:ea typeface="仿宋" panose="02010609060101010101" pitchFamily="49" charset="-122"/>
              </a:rPr>
              <a:t>SOC </a:t>
            </a:r>
            <a:r>
              <a:rPr lang="zh-CN" altLang="en-US" dirty="0">
                <a:solidFill>
                  <a:schemeClr val="bg1"/>
                </a:solidFill>
                <a:latin typeface="仿宋" panose="02010609060101010101" pitchFamily="49" charset="-122"/>
                <a:ea typeface="仿宋" panose="02010609060101010101" pitchFamily="49" charset="-122"/>
              </a:rPr>
              <a:t>或固件的辅助信息构建功能齐全的高保真仿真器的技术。比如</a:t>
            </a:r>
            <a:r>
              <a:rPr lang="en-US" altLang="zh-CN" dirty="0" err="1">
                <a:solidFill>
                  <a:schemeClr val="bg1"/>
                </a:solidFill>
                <a:latin typeface="仿宋" panose="02010609060101010101" pitchFamily="49" charset="-122"/>
                <a:ea typeface="仿宋" panose="02010609060101010101" pitchFamily="49" charset="-122"/>
              </a:rPr>
              <a:t>Firmadyne,Pretender,HALucintor</a:t>
            </a:r>
            <a:r>
              <a:rPr lang="zh-CN" altLang="en-US" dirty="0">
                <a:solidFill>
                  <a:schemeClr val="bg1"/>
                </a:solidFill>
                <a:latin typeface="仿宋" panose="02010609060101010101" pitchFamily="49" charset="-122"/>
                <a:ea typeface="仿宋" panose="02010609060101010101" pitchFamily="49" charset="-122"/>
              </a:rPr>
              <a:t>。</a:t>
            </a:r>
            <a:endParaRPr lang="en-US" altLang="zh-CN" b="1" dirty="0">
              <a:solidFill>
                <a:srgbClr val="81B6FF"/>
              </a:solidFill>
            </a:endParaRPr>
          </a:p>
          <a:p>
            <a:r>
              <a:rPr lang="en-US" altLang="zh-CN" sz="2000" dirty="0">
                <a:solidFill>
                  <a:schemeClr val="bg1"/>
                </a:solidFill>
              </a:rPr>
              <a:t>● </a:t>
            </a:r>
            <a:r>
              <a:rPr lang="en-US" altLang="zh-CN" b="1" dirty="0">
                <a:solidFill>
                  <a:srgbClr val="81B6FF"/>
                </a:solidFill>
              </a:rPr>
              <a:t>Partial rehosting </a:t>
            </a:r>
            <a:r>
              <a:rPr lang="zh-CN" altLang="en-US" dirty="0">
                <a:solidFill>
                  <a:schemeClr val="bg1"/>
                </a:solidFill>
                <a:latin typeface="仿宋" panose="02010609060101010101" pitchFamily="49" charset="-122"/>
                <a:ea typeface="仿宋" panose="02010609060101010101" pitchFamily="49" charset="-122"/>
              </a:rPr>
              <a:t>在没有有关外围设备的辅助信息的情况下，从固件创建仿真器。比如</a:t>
            </a:r>
            <a:r>
              <a:rPr lang="en-US" altLang="zh-CN" dirty="0">
                <a:solidFill>
                  <a:schemeClr val="bg1"/>
                </a:solidFill>
                <a:latin typeface="仿宋" panose="02010609060101010101" pitchFamily="49" charset="-122"/>
                <a:ea typeface="仿宋" panose="02010609060101010101" pitchFamily="49" charset="-122"/>
              </a:rPr>
              <a:t>P2IM</a:t>
            </a:r>
            <a:r>
              <a:rPr lang="zh-CN" altLang="en-US" dirty="0">
                <a:solidFill>
                  <a:schemeClr val="bg1"/>
                </a:solidFill>
                <a:latin typeface="仿宋" panose="02010609060101010101" pitchFamily="49" charset="-122"/>
                <a:ea typeface="仿宋" panose="02010609060101010101" pitchFamily="49" charset="-122"/>
              </a:rPr>
              <a:t>和作者提出的</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a:t>
            </a:r>
            <a:endParaRPr lang="zh-CN" altLang="en-US"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Relate Work</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的两个特点：</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比起</a:t>
            </a:r>
            <a:r>
              <a:rPr lang="en-US" altLang="zh-CN" dirty="0">
                <a:solidFill>
                  <a:schemeClr val="bg1"/>
                </a:solidFill>
                <a:latin typeface="仿宋" panose="02010609060101010101" pitchFamily="49" charset="-122"/>
                <a:ea typeface="仿宋" panose="02010609060101010101" pitchFamily="49" charset="-122"/>
              </a:rPr>
              <a:t>P2IM</a:t>
            </a:r>
            <a:r>
              <a:rPr lang="zh-CN" altLang="en-US" dirty="0">
                <a:solidFill>
                  <a:schemeClr val="bg1"/>
                </a:solidFill>
                <a:latin typeface="仿宋" panose="02010609060101010101" pitchFamily="49" charset="-122"/>
                <a:ea typeface="仿宋" panose="02010609060101010101" pitchFamily="49" charset="-122"/>
              </a:rPr>
              <a:t>，更有针对性，它忽略固件的大多数路径，只跟踪特定的目标代码，这使得它能够更加深入到大块固件中启动。</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使用符号执行来执行部分托管，这使得它能够处理更为复杂的数字检查。而</a:t>
            </a:r>
            <a:r>
              <a:rPr lang="en-US" altLang="zh-CN" dirty="0">
                <a:solidFill>
                  <a:schemeClr val="bg1"/>
                </a:solidFill>
                <a:latin typeface="仿宋" panose="02010609060101010101" pitchFamily="49" charset="-122"/>
                <a:ea typeface="仿宋" panose="02010609060101010101" pitchFamily="49" charset="-122"/>
              </a:rPr>
              <a:t>P2IM</a:t>
            </a:r>
            <a:r>
              <a:rPr lang="zh-CN" altLang="en-US" dirty="0">
                <a:solidFill>
                  <a:schemeClr val="bg1"/>
                </a:solidFill>
                <a:latin typeface="仿宋" panose="02010609060101010101" pitchFamily="49" charset="-122"/>
                <a:ea typeface="仿宋" panose="02010609060101010101" pitchFamily="49" charset="-122"/>
              </a:rPr>
              <a:t>是基于</a:t>
            </a:r>
            <a:r>
              <a:rPr lang="en-US" altLang="zh-CN" dirty="0">
                <a:solidFill>
                  <a:schemeClr val="bg1"/>
                </a:solidFill>
                <a:latin typeface="仿宋" panose="02010609060101010101" pitchFamily="49" charset="-122"/>
                <a:ea typeface="仿宋" panose="02010609060101010101" pitchFamily="49" charset="-122"/>
              </a:rPr>
              <a:t>fuzzing</a:t>
            </a:r>
            <a:r>
              <a:rPr lang="zh-CN" altLang="en-US" dirty="0">
                <a:solidFill>
                  <a:schemeClr val="bg1"/>
                </a:solidFill>
                <a:latin typeface="仿宋" panose="02010609060101010101" pitchFamily="49" charset="-122"/>
                <a:ea typeface="仿宋" panose="02010609060101010101" pitchFamily="49" charset="-122"/>
              </a:rPr>
              <a:t>的方式，虽然高效，但是难以绕过复杂的检查。</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Jetset</a:t>
            </a:r>
            <a:r>
              <a:rPr lang="en-US" altLang="zh-CN" sz="2400" b="1" dirty="0">
                <a:solidFill>
                  <a:schemeClr val="bg1"/>
                </a:solidFill>
                <a:latin typeface="微软雅黑" panose="020B0503020204020204" pitchFamily="34" charset="-122"/>
                <a:ea typeface="微软雅黑" panose="020B0503020204020204" pitchFamily="34" charset="-122"/>
              </a:rPr>
              <a:t> Overview</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dirty="0">
              <a:solidFill>
                <a:schemeClr val="bg1"/>
              </a:solidFill>
              <a:latin typeface="仿宋" panose="02010609060101010101" pitchFamily="49" charset="-122"/>
              <a:ea typeface="仿宋" panose="02010609060101010101" pitchFamily="49" charset="-122"/>
            </a:endParaRPr>
          </a:p>
        </p:txBody>
      </p:sp>
      <p:sp>
        <p:nvSpPr>
          <p:cNvPr id="6" name="矩形 5"/>
          <p:cNvSpPr/>
          <p:nvPr/>
        </p:nvSpPr>
        <p:spPr>
          <a:xfrm>
            <a:off x="1545336" y="1380744"/>
            <a:ext cx="9622536" cy="859536"/>
          </a:xfrm>
          <a:prstGeom prst="rect">
            <a:avLst/>
          </a:prstGeom>
          <a:noFill/>
          <a:ln>
            <a:noFill/>
          </a:ln>
        </p:spPr>
        <p:style>
          <a:lnRef idx="0">
            <a:scrgbClr r="0" g="0" b="0"/>
          </a:lnRef>
          <a:fillRef idx="0">
            <a:scrgbClr r="0" g="0" b="0"/>
          </a:fillRef>
          <a:effectRef idx="0">
            <a:scrgbClr r="0" g="0" b="0"/>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Jetset使用符号执行推断外设如何响应固件的读取，以便能够继续向目标地址推进。它使用该推断信息来模拟外设功能，以在QEMU</a:t>
            </a:r>
            <a:r>
              <a:rPr lang="en-US" altLang="zh-CN" dirty="0" err="1">
                <a:solidFill>
                  <a:schemeClr val="bg1"/>
                </a:solidFill>
                <a:latin typeface="仿宋" panose="02010609060101010101" pitchFamily="49" charset="-122"/>
                <a:ea typeface="仿宋" panose="02010609060101010101" pitchFamily="49" charset="-122"/>
                <a:sym typeface="+mn-ea"/>
              </a:rPr>
              <a:t>中启动固件。</a:t>
            </a:r>
            <a:endParaRPr lang="en-US" altLang="zh-CN" dirty="0" err="1">
              <a:solidFill>
                <a:schemeClr val="bg1"/>
              </a:solidFill>
              <a:latin typeface="仿宋" panose="02010609060101010101" pitchFamily="49" charset="-122"/>
              <a:ea typeface="仿宋" panose="02010609060101010101" pitchFamily="49" charset="-122"/>
              <a:sym typeface="+mn-ea"/>
            </a:endParaRPr>
          </a:p>
        </p:txBody>
      </p:sp>
      <p:sp>
        <p:nvSpPr>
          <p:cNvPr id="7" name="矩形 6"/>
          <p:cNvSpPr/>
          <p:nvPr/>
        </p:nvSpPr>
        <p:spPr>
          <a:xfrm>
            <a:off x="1545336" y="2401824"/>
            <a:ext cx="9622536" cy="3816096"/>
          </a:xfrm>
          <a:prstGeom prst="rect">
            <a:avLst/>
          </a:prstGeom>
          <a:noFill/>
          <a:ln>
            <a:noFill/>
          </a:ln>
        </p:spPr>
        <p:style>
          <a:lnRef idx="0">
            <a:scrgbClr r="0" g="0" b="0"/>
          </a:lnRef>
          <a:fillRef idx="0">
            <a:scrgbClr r="0" g="0" b="0"/>
          </a:fillRef>
          <a:effectRef idx="0">
            <a:scrgbClr r="0" g="0" b="0"/>
          </a:effectRef>
          <a:fontRef idx="minor">
            <a:schemeClr val="dk1"/>
          </a:fontRef>
        </p:style>
        <p:txBody>
          <a:bodyPr vertOverflow="overflow" horzOverflow="overflow" vert="horz" wrap="square" numCol="1" spcCol="0" rtlCol="0" fromWordArt="0" anchor="ctr" anchorCtr="0" forceAA="0" compatLnSpc="1">
            <a:noAutofit/>
          </a:bodyPr>
          <a:lstStyle/>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Jetset需要知道的信息：</a:t>
            </a: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1）目标的可执行代码   </a:t>
            </a:r>
            <a:r>
              <a:rPr lang="en-US" altLang="zh-CN" dirty="0" err="1">
                <a:solidFill>
                  <a:schemeClr val="bg1"/>
                </a:solidFill>
                <a:latin typeface="仿宋" panose="02010609060101010101" pitchFamily="49" charset="-122"/>
                <a:ea typeface="仿宋" panose="02010609060101010101" pitchFamily="49" charset="-122"/>
                <a:sym typeface="+mn-ea"/>
              </a:rPr>
              <a:t> 通常从程序闪存中读取或从制造商提供的固件更新中提取。</a:t>
            </a: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2）目标的存储器布局    </a:t>
            </a:r>
            <a:r>
              <a:rPr lang="en-US" altLang="zh-CN" dirty="0" err="1">
                <a:solidFill>
                  <a:schemeClr val="bg1"/>
                </a:solidFill>
                <a:latin typeface="仿宋" panose="02010609060101010101" pitchFamily="49" charset="-122"/>
                <a:ea typeface="仿宋" panose="02010609060101010101" pitchFamily="49" charset="-122"/>
                <a:sym typeface="+mn-ea"/>
              </a:rPr>
              <a:t>这些信息可以从单芯片系统的数据表或从可执行代码的基本分析中获得。 Jetset 不需要知道哪些设备映射到哪里，只需要知道用于 MMIO 的地址范围。</a:t>
            </a: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3）开始执行的入口地点    </a:t>
            </a:r>
            <a:r>
              <a:rPr lang="en-US" altLang="zh-CN" dirty="0" err="1">
                <a:solidFill>
                  <a:schemeClr val="bg1"/>
                </a:solidFill>
                <a:latin typeface="仿宋" panose="02010609060101010101" pitchFamily="49" charset="-122"/>
                <a:ea typeface="仿宋" panose="02010609060101010101" pitchFamily="49" charset="-122"/>
                <a:sym typeface="+mn-ea"/>
              </a:rPr>
              <a:t> 通常在 CPU 数据表中指定。</a:t>
            </a: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r>
              <a:rPr lang="en-US" altLang="zh-CN" dirty="0" err="1">
                <a:solidFill>
                  <a:schemeClr val="bg1"/>
                </a:solidFill>
                <a:latin typeface="仿宋" panose="02010609060101010101" pitchFamily="49" charset="-122"/>
                <a:ea typeface="仿宋" panose="02010609060101010101" pitchFamily="49" charset="-122"/>
                <a:sym typeface="+mn-ea"/>
              </a:rPr>
              <a:t>4）希望达到的目标地址    </a:t>
            </a:r>
            <a:r>
              <a:rPr lang="en-US" altLang="zh-CN" dirty="0" err="1">
                <a:solidFill>
                  <a:schemeClr val="bg1"/>
                </a:solidFill>
                <a:latin typeface="仿宋" panose="02010609060101010101" pitchFamily="49" charset="-122"/>
                <a:ea typeface="仿宋" panose="02010609060101010101" pitchFamily="49" charset="-122"/>
                <a:sym typeface="+mn-ea"/>
              </a:rPr>
              <a:t> </a:t>
            </a:r>
            <a:r>
              <a:rPr lang="en-US" altLang="zh-CN" dirty="0" err="1">
                <a:solidFill>
                  <a:schemeClr val="bg1"/>
                </a:solidFill>
                <a:latin typeface="仿宋" panose="02010609060101010101" pitchFamily="49" charset="-122"/>
                <a:ea typeface="仿宋" panose="02010609060101010101" pitchFamily="49" charset="-122"/>
                <a:sym typeface="+mn-ea"/>
              </a:rPr>
              <a:t>报告系统启动成功的打印指令的地址</a:t>
            </a:r>
            <a:r>
              <a:rPr lang="en-US" altLang="zh-CN" dirty="0" err="1">
                <a:solidFill>
                  <a:schemeClr val="bg1"/>
                </a:solidFill>
                <a:latin typeface="仿宋" panose="02010609060101010101" pitchFamily="49" charset="-122"/>
                <a:ea typeface="仿宋" panose="02010609060101010101" pitchFamily="49" charset="-122"/>
                <a:sym typeface="+mn-ea"/>
              </a:rPr>
              <a:t>。</a:t>
            </a:r>
            <a:endParaRPr lang="en-US" altLang="zh-CN" dirty="0" err="1">
              <a:solidFill>
                <a:schemeClr val="bg1"/>
              </a:solidFill>
              <a:latin typeface="仿宋" panose="02010609060101010101" pitchFamily="49" charset="-122"/>
              <a:ea typeface="仿宋" panose="02010609060101010101" pitchFamily="49" charset="-122"/>
              <a:sym typeface="+mn-ea"/>
            </a:endParaRPr>
          </a:p>
          <a:p>
            <a:pPr lvl="0" algn="l">
              <a:buClrTx/>
              <a:buSzTx/>
              <a:buFontTx/>
            </a:pPr>
            <a:endParaRPr lang="en-US" altLang="zh-CN" dirty="0" err="1">
              <a:solidFill>
                <a:schemeClr val="bg1"/>
              </a:solidFill>
              <a:latin typeface="仿宋" panose="02010609060101010101" pitchFamily="49" charset="-122"/>
              <a:ea typeface="仿宋" panose="02010609060101010101" pitchFamily="49"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Jetset</a:t>
            </a:r>
            <a:r>
              <a:rPr lang="en-US" altLang="zh-CN" sz="2400" b="1" dirty="0">
                <a:solidFill>
                  <a:schemeClr val="bg1"/>
                </a:solidFill>
                <a:latin typeface="微软雅黑" panose="020B0503020204020204" pitchFamily="34" charset="-122"/>
                <a:ea typeface="微软雅黑" panose="020B0503020204020204" pitchFamily="34" charset="-122"/>
              </a:rPr>
              <a:t> Overview</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主要有两个阶段：外设推断阶段和外设合成阶段。</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）外设推断阶段：</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符号执行固件，以推断外设需要返回哪些值。这里得到的是固件启动所需要的从外设读取值的一组约束。</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）外设合成阶段：</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根据上阶段的约束，用</a:t>
            </a:r>
            <a:r>
              <a:rPr lang="en-US" altLang="zh-CN" dirty="0">
                <a:solidFill>
                  <a:schemeClr val="bg1"/>
                </a:solidFill>
                <a:latin typeface="仿宋" panose="02010609060101010101" pitchFamily="49" charset="-122"/>
                <a:ea typeface="仿宋" panose="02010609060101010101" pitchFamily="49" charset="-122"/>
              </a:rPr>
              <a:t>Z3</a:t>
            </a:r>
            <a:r>
              <a:rPr lang="zh-CN" altLang="en-US" dirty="0">
                <a:solidFill>
                  <a:schemeClr val="bg1"/>
                </a:solidFill>
                <a:latin typeface="仿宋" panose="02010609060101010101" pitchFamily="49" charset="-122"/>
                <a:ea typeface="仿宋" panose="02010609060101010101" pitchFamily="49" charset="-122"/>
              </a:rPr>
              <a:t>来查找满足约束的实例，从而生成具体值，以满足固件和外设交互的需要。</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Jetset</a:t>
            </a:r>
            <a:r>
              <a:rPr lang="en-US" altLang="zh-CN" sz="2400" b="1" dirty="0">
                <a:solidFill>
                  <a:schemeClr val="bg1"/>
                </a:solidFill>
                <a:latin typeface="微软雅黑" panose="020B0503020204020204" pitchFamily="34" charset="-122"/>
                <a:ea typeface="微软雅黑" panose="020B0503020204020204" pitchFamily="34" charset="-122"/>
              </a:rPr>
              <a:t> Overview</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latin typeface="仿宋" panose="02010609060101010101" pitchFamily="49" charset="-122"/>
                <a:ea typeface="仿宋" panose="02010609060101010101" pitchFamily="49" charset="-122"/>
              </a:rPr>
              <a:t>外设推断阶段主要包括三个部分：</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）推断外设</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约束：主要是使用符号执行的方法，探索固件中依赖外设行为的所有路径，从而得到对外设</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的一组约束。</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）搜索目标：这一阶段的目的是找到一条能到达我们想要的地址的执行路径，为了减少探索路径，</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使用引导符号执行优先探索最有可能的路径。这里</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使用目标程序控制流图来注释每个块和目标的距离。并用上下文敏感距离函数指导搜索，确保固件正在向前推进，并引导</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搜索最有效的启动顺序路径。</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3</a:t>
            </a:r>
            <a:r>
              <a:rPr lang="zh-CN" altLang="en-US" dirty="0">
                <a:solidFill>
                  <a:schemeClr val="bg1"/>
                </a:solidFill>
                <a:latin typeface="仿宋" panose="02010609060101010101" pitchFamily="49" charset="-122"/>
                <a:ea typeface="仿宋" panose="02010609060101010101" pitchFamily="49" charset="-122"/>
              </a:rPr>
              <a:t>）注入中断</a:t>
            </a:r>
            <a:endParaRPr lang="en-US" altLang="zh-CN" dirty="0">
              <a:solidFill>
                <a:schemeClr val="bg1"/>
              </a:solidFill>
              <a:latin typeface="仿宋" panose="02010609060101010101" pitchFamily="49" charset="-122"/>
              <a:ea typeface="仿宋" panose="02010609060101010101" pitchFamily="49" charset="-122"/>
            </a:endParaRPr>
          </a:p>
          <a:p>
            <a:r>
              <a:rPr lang="zh-CN" altLang="en-US" dirty="0">
                <a:solidFill>
                  <a:schemeClr val="bg1"/>
                </a:solidFill>
                <a:latin typeface="仿宋" panose="02010609060101010101" pitchFamily="49" charset="-122"/>
                <a:ea typeface="仿宋" panose="02010609060101010101" pitchFamily="49" charset="-122"/>
              </a:rPr>
              <a:t>在有些情况下，固件可能需要中断服务才能到达目标地址。</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在执行过程中周期地注入中断，从而在每个执行路径中周期地执行每个</a:t>
            </a:r>
            <a:r>
              <a:rPr lang="en-US" altLang="zh-CN" dirty="0">
                <a:solidFill>
                  <a:schemeClr val="bg1"/>
                </a:solidFill>
                <a:latin typeface="仿宋" panose="02010609060101010101" pitchFamily="49" charset="-122"/>
                <a:ea typeface="仿宋" panose="02010609060101010101" pitchFamily="49" charset="-122"/>
              </a:rPr>
              <a:t>ISR</a:t>
            </a:r>
            <a:r>
              <a:rPr lang="zh-CN" altLang="en-US" dirty="0">
                <a:solidFill>
                  <a:schemeClr val="bg1"/>
                </a:solidFill>
                <a:latin typeface="仿宋" panose="02010609060101010101" pitchFamily="49" charset="-122"/>
                <a:ea typeface="仿宋" panose="02010609060101010101" pitchFamily="49" charset="-122"/>
              </a:rPr>
              <a:t>。</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Jetset</a:t>
            </a:r>
            <a:r>
              <a:rPr lang="en-US" altLang="zh-CN" sz="2400" b="1" dirty="0">
                <a:solidFill>
                  <a:schemeClr val="bg1"/>
                </a:solidFill>
                <a:latin typeface="微软雅黑" panose="020B0503020204020204" pitchFamily="34" charset="-122"/>
                <a:ea typeface="微软雅黑" panose="020B0503020204020204" pitchFamily="34" charset="-122"/>
              </a:rPr>
              <a:t> Overview</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latin typeface="仿宋" panose="02010609060101010101" pitchFamily="49" charset="-122"/>
                <a:ea typeface="仿宋" panose="02010609060101010101" pitchFamily="49" charset="-122"/>
              </a:rPr>
              <a:t>外设合成阶段主要分为</a:t>
            </a:r>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个部分：</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）从</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跟踪合成一个仿真器：合成阶段生成的</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跟踪足以到达仿真器中的目标。</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）在仿真期间驱动中断：和上阶段一样，需要注入中断，以在仿真中执行必要的</a:t>
            </a:r>
            <a:r>
              <a:rPr lang="en-US" altLang="zh-CN" dirty="0">
                <a:solidFill>
                  <a:schemeClr val="bg1"/>
                </a:solidFill>
                <a:latin typeface="仿宋" panose="02010609060101010101" pitchFamily="49" charset="-122"/>
                <a:ea typeface="仿宋" panose="02010609060101010101" pitchFamily="49" charset="-122"/>
              </a:rPr>
              <a:t>ISR</a:t>
            </a:r>
            <a:r>
              <a:rPr lang="zh-CN" altLang="en-US" dirty="0">
                <a:solidFill>
                  <a:schemeClr val="bg1"/>
                </a:solidFill>
                <a:latin typeface="仿宋" panose="02010609060101010101" pitchFamily="49" charset="-122"/>
                <a:ea typeface="仿宋" panose="02010609060101010101" pitchFamily="49" charset="-122"/>
              </a:rPr>
              <a:t>。</a:t>
            </a:r>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Search Strategy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latin typeface="仿宋" panose="02010609060101010101" pitchFamily="49" charset="-122"/>
                <a:ea typeface="仿宋" panose="02010609060101010101" pitchFamily="49" charset="-122"/>
              </a:rPr>
              <a:t>固件二进制文件过于复杂，无法评估所有的路径。</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使用禁忌搜索来查找固件目标地址的路径。禁忌搜索是由距离函数引导的深度优先搜索的变体，它在一条路径上的每个决策点选择距离最近的选项，直到到达目标地址。禁忌搜索还会维护一个禁忌表，避免无意义的回溯，同时确定目标地址。</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使用上下文敏感距离来指导搜索，它考虑到程序中两条指令之间的距离可能取决于两条指令的调用上下文（即调用堆栈）。计算上下文相关的距离函数比计算局部距离（即单个函数中两条指令之间的距离）更复杂。</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122</a:t>
            </a: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Search Strategy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6434455" y="1660525"/>
            <a:ext cx="5120640" cy="357949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r>
              <a:rPr lang="zh-CN" altLang="en-US" b="0" i="0" dirty="0">
                <a:solidFill>
                  <a:schemeClr val="bg1"/>
                </a:solidFill>
                <a:effectLst/>
                <a:latin typeface="微软雅黑" panose="020B0503020204020204" pitchFamily="34" charset="-122"/>
                <a:ea typeface="微软雅黑" panose="020B0503020204020204" pitchFamily="34" charset="-122"/>
              </a:rPr>
              <a:t>两条指令之间的局部距离就是控制流图中两条指令之间的图距离。局部距离还需要考虑加权，比如</a:t>
            </a:r>
            <a:r>
              <a:rPr lang="zh-CN" altLang="en-US" dirty="0">
                <a:solidFill>
                  <a:schemeClr val="bg1"/>
                </a:solidFill>
                <a:latin typeface="微软雅黑" panose="020B0503020204020204" pitchFamily="34" charset="-122"/>
                <a:ea typeface="微软雅黑" panose="020B0503020204020204" pitchFamily="34" charset="-122"/>
              </a:rPr>
              <a:t>语句</a:t>
            </a:r>
            <a:r>
              <a:rPr lang="en-US" altLang="zh-CN" dirty="0">
                <a:solidFill>
                  <a:schemeClr val="bg1"/>
                </a:solidFill>
                <a:latin typeface="微软雅黑" panose="020B0503020204020204" pitchFamily="34" charset="-122"/>
                <a:ea typeface="微软雅黑" panose="020B0503020204020204" pitchFamily="34" charset="-122"/>
              </a:rPr>
              <a:t>1-4</a:t>
            </a:r>
            <a:r>
              <a:rPr lang="zh-CN" altLang="en-US" dirty="0">
                <a:solidFill>
                  <a:schemeClr val="bg1"/>
                </a:solidFill>
                <a:latin typeface="微软雅黑" panose="020B0503020204020204" pitchFamily="34" charset="-122"/>
                <a:ea typeface="微软雅黑" panose="020B0503020204020204" pitchFamily="34" charset="-122"/>
              </a:rPr>
              <a:t>的局部距离是</a:t>
            </a: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计算不同函数中指令之间的距离更加复杂，因为函数通常在多个上下文中调用，比如计算语句</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和语句</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之间的距离取决于</a:t>
            </a:r>
            <a:r>
              <a:rPr lang="en-US" altLang="zh-CN" dirty="0">
                <a:solidFill>
                  <a:schemeClr val="bg1"/>
                </a:solidFill>
                <a:latin typeface="微软雅黑" panose="020B0503020204020204" pitchFamily="34" charset="-122"/>
                <a:ea typeface="微软雅黑" panose="020B0503020204020204" pitchFamily="34" charset="-122"/>
              </a:rPr>
              <a:t>foo</a:t>
            </a:r>
            <a:r>
              <a:rPr lang="zh-CN" altLang="en-US" dirty="0">
                <a:solidFill>
                  <a:schemeClr val="bg1"/>
                </a:solidFill>
                <a:latin typeface="微软雅黑" panose="020B0503020204020204" pitchFamily="34" charset="-122"/>
                <a:ea typeface="微软雅黑" panose="020B0503020204020204" pitchFamily="34" charset="-122"/>
              </a:rPr>
              <a:t>函数上下文调用时机。</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非局部距离可以分为两个距离：调用栈距离</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沿着调用栈返回序列的距离，和调用链距离</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沿着导致目标地址（或目标地址）的调用序列的距离。特定的调用上下文）</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00587" y="2201846"/>
            <a:ext cx="4987723" cy="29809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Search Strategy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352892" y="3133301"/>
            <a:ext cx="4685452"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60257" y="1481031"/>
            <a:ext cx="3482642" cy="975445"/>
          </a:xfrm>
          <a:prstGeom prst="rect">
            <a:avLst/>
          </a:prstGeom>
        </p:spPr>
      </p:pic>
      <p:sp>
        <p:nvSpPr>
          <p:cNvPr id="9" name="矩形 8"/>
          <p:cNvSpPr/>
          <p:nvPr/>
        </p:nvSpPr>
        <p:spPr>
          <a:xfrm>
            <a:off x="352892" y="2715768"/>
            <a:ext cx="4301404" cy="3800262"/>
          </a:xfrm>
          <a:prstGeom prst="rect">
            <a:avLst/>
          </a:prstGeom>
          <a:noFill/>
          <a:ln>
            <a:noFill/>
          </a:ln>
        </p:spPr>
        <p:style>
          <a:lnRef idx="0">
            <a:scrgbClr r="0" g="0" b="0"/>
          </a:lnRef>
          <a:fillRef idx="0">
            <a:scrgbClr r="0" g="0" b="0"/>
          </a:fillRef>
          <a:effectRef idx="0">
            <a:scrgbClr r="0" g="0" b="0"/>
          </a:effectRef>
          <a:fontRef idx="minor">
            <a:schemeClr val="dk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zh-CN" altLang="en-US" dirty="0">
                <a:solidFill>
                  <a:schemeClr val="bg1"/>
                </a:solidFill>
                <a:effectLst/>
                <a:latin typeface="微软雅黑" panose="020B0503020204020204" pitchFamily="34" charset="-122"/>
                <a:ea typeface="微软雅黑" panose="020B0503020204020204" pitchFamily="34" charset="-122"/>
                <a:sym typeface="+mn-ea"/>
              </a:rPr>
              <a:t>调用堆栈距离：</a:t>
            </a:r>
            <a:endParaRPr lang="zh-CN" altLang="en-US" dirty="0">
              <a:solidFill>
                <a:schemeClr val="bg1"/>
              </a:solidFill>
              <a:effectLst/>
              <a:latin typeface="微软雅黑" panose="020B0503020204020204" pitchFamily="34" charset="-122"/>
              <a:ea typeface="微软雅黑" panose="020B0503020204020204" pitchFamily="34" charset="-122"/>
              <a:sym typeface="+mn-ea"/>
            </a:endParaRPr>
          </a:p>
          <a:p>
            <a:pPr marL="285750" lvl="0" indent="-285750" algn="l">
              <a:buClrTx/>
              <a:buSzTx/>
              <a:buFont typeface="Arial" panose="020B0604020202020204" pitchFamily="34" charset="0"/>
              <a:buChar char="•"/>
            </a:pPr>
            <a:r>
              <a:rPr lang="zh-CN" altLang="en-US" dirty="0">
                <a:solidFill>
                  <a:schemeClr val="bg1"/>
                </a:solidFill>
                <a:effectLst/>
                <a:latin typeface="微软雅黑" panose="020B0503020204020204" pitchFamily="34" charset="-122"/>
                <a:ea typeface="微软雅黑" panose="020B0503020204020204" pitchFamily="34" charset="-122"/>
                <a:sym typeface="+mn-ea"/>
              </a:rPr>
              <a:t>首先计算到最近返回指令位置的本地距离。它继续在调用堆栈中递归地对每个函数的每次返回的距离求和。一旦它到达一个可以通过一组调用到达目标的函数（即目标调用堆栈中的函数），它就会停止。</a:t>
            </a:r>
            <a:endParaRPr lang="zh-CN" altLang="en-US" dirty="0">
              <a:solidFill>
                <a:schemeClr val="bg1"/>
              </a:solidFill>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a:stretch>
            <a:fillRect/>
          </a:stretch>
        </p:blipFill>
        <p:spPr>
          <a:xfrm>
            <a:off x="6935318" y="1532615"/>
            <a:ext cx="3497883" cy="1127858"/>
          </a:xfrm>
          <a:prstGeom prst="rect">
            <a:avLst/>
          </a:prstGeom>
        </p:spPr>
      </p:pic>
      <p:sp>
        <p:nvSpPr>
          <p:cNvPr id="14" name="矩形 13"/>
          <p:cNvSpPr/>
          <p:nvPr/>
        </p:nvSpPr>
        <p:spPr>
          <a:xfrm>
            <a:off x="6861658" y="2615184"/>
            <a:ext cx="4301404" cy="3800262"/>
          </a:xfrm>
          <a:prstGeom prst="rect">
            <a:avLst/>
          </a:prstGeom>
          <a:noFill/>
          <a:ln>
            <a:noFill/>
          </a:ln>
        </p:spPr>
        <p:style>
          <a:lnRef idx="0">
            <a:scrgbClr r="0" g="0" b="0"/>
          </a:lnRef>
          <a:fillRef idx="0">
            <a:scrgbClr r="0" g="0" b="0"/>
          </a:fillRef>
          <a:effectRef idx="0">
            <a:scrgbClr r="0" g="0" b="0"/>
          </a:effectRef>
          <a:fontRef idx="minor">
            <a:schemeClr val="dk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zh-CN" altLang="en-US" dirty="0">
                <a:solidFill>
                  <a:schemeClr val="bg1"/>
                </a:solidFill>
                <a:effectLst/>
                <a:latin typeface="微软雅黑" panose="020B0503020204020204" pitchFamily="34" charset="-122"/>
                <a:ea typeface="微软雅黑" panose="020B0503020204020204" pitchFamily="34" charset="-122"/>
                <a:sym typeface="+mn-ea"/>
              </a:rPr>
              <a:t>调用链距离：</a:t>
            </a:r>
            <a:endParaRPr lang="zh-CN" altLang="en-US" dirty="0">
              <a:solidFill>
                <a:schemeClr val="bg1"/>
              </a:solidFill>
              <a:effectLst/>
              <a:latin typeface="微软雅黑" panose="020B0503020204020204" pitchFamily="34" charset="-122"/>
              <a:ea typeface="微软雅黑" panose="020B0503020204020204" pitchFamily="34" charset="-122"/>
              <a:sym typeface="+mn-ea"/>
            </a:endParaRPr>
          </a:p>
          <a:p>
            <a:pPr marL="285750" lvl="0" indent="-285750" algn="l">
              <a:buClrTx/>
              <a:buSzTx/>
              <a:buFont typeface="Arial" panose="020B0604020202020204" pitchFamily="34" charset="0"/>
              <a:buChar char="•"/>
            </a:pPr>
            <a:r>
              <a:rPr lang="zh-CN" altLang="en-US" dirty="0">
                <a:solidFill>
                  <a:schemeClr val="bg1"/>
                </a:solidFill>
                <a:effectLst/>
                <a:latin typeface="微软雅黑" panose="020B0503020204020204" pitchFamily="34" charset="-122"/>
                <a:ea typeface="微软雅黑" panose="020B0503020204020204" pitchFamily="34" charset="-122"/>
                <a:sym typeface="+mn-ea"/>
              </a:rPr>
              <a:t>调用链距离测量从一个调用上下文中的指令到可以通过一系列调用到达的指令的距离。为了计算调用链距离，</a:t>
            </a:r>
            <a:r>
              <a:rPr lang="zh-CN" altLang="en-US" dirty="0">
                <a:solidFill>
                  <a:schemeClr val="bg1"/>
                </a:solidFill>
                <a:effectLst/>
                <a:latin typeface="微软雅黑" panose="020B0503020204020204" pitchFamily="34" charset="-122"/>
                <a:ea typeface="微软雅黑" panose="020B0503020204020204" pitchFamily="34" charset="-122"/>
                <a:sym typeface="+mn-ea"/>
              </a:rPr>
              <a:t>Jetset</a:t>
            </a:r>
            <a:r>
              <a:rPr lang="zh-CN" altLang="en-US" dirty="0">
                <a:solidFill>
                  <a:schemeClr val="bg1"/>
                </a:solidFill>
                <a:effectLst/>
                <a:latin typeface="微软雅黑" panose="020B0503020204020204" pitchFamily="34" charset="-122"/>
                <a:ea typeface="微软雅黑" panose="020B0503020204020204" pitchFamily="34" charset="-122"/>
                <a:sym typeface="+mn-ea"/>
              </a:rPr>
              <a:t> </a:t>
            </a:r>
            <a:r>
              <a:rPr lang="zh-CN" altLang="en-US" dirty="0">
                <a:solidFill>
                  <a:schemeClr val="bg1"/>
                </a:solidFill>
                <a:effectLst/>
                <a:latin typeface="微软雅黑" panose="020B0503020204020204" pitchFamily="34" charset="-122"/>
                <a:ea typeface="微软雅黑" panose="020B0503020204020204" pitchFamily="34" charset="-122"/>
                <a:sym typeface="+mn-ea"/>
              </a:rPr>
              <a:t>首先计算到通向目标的最近调用指令的本地距离。然后它递归地求和到达目标途中每个函数调用的距离。</a:t>
            </a:r>
            <a:endParaRPr lang="zh-CN" altLang="en-US" dirty="0">
              <a:solidFill>
                <a:schemeClr val="bg1"/>
              </a:solidFill>
              <a:effectLst/>
              <a:latin typeface="微软雅黑" panose="020B0503020204020204" pitchFamily="34" charset="-122"/>
              <a:ea typeface="微软雅黑" panose="020B0503020204020204" pitchFamily="34" charset="-122"/>
              <a:sym typeface="+mn-ea"/>
            </a:endParaRPr>
          </a:p>
          <a:p>
            <a:pPr marL="285750" lvl="0" indent="-285750" algn="l">
              <a:buClrTx/>
              <a:buSzTx/>
              <a:buFont typeface="Arial" panose="020B0604020202020204" pitchFamily="34" charset="0"/>
              <a:buChar char="•"/>
            </a:pPr>
            <a:endParaRPr lang="zh-CN" altLang="en-US" dirty="0">
              <a:solidFill>
                <a:schemeClr val="bg1"/>
              </a:solidFill>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Search Strategy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latin typeface="仿宋" panose="02010609060101010101" pitchFamily="49" charset="-122"/>
                <a:ea typeface="仿宋" panose="02010609060101010101" pitchFamily="49" charset="-122"/>
              </a:rPr>
              <a:t>交替选择以帮助探索：</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的距离函数只是一个近似值，很多情况下，距离最近的路径并不是我们想要的路径，它使用交替阈值</a:t>
            </a:r>
            <a:r>
              <a:rPr lang="en-US" altLang="zh-CN" dirty="0">
                <a:solidFill>
                  <a:schemeClr val="bg1"/>
                </a:solidFill>
                <a:latin typeface="仿宋" panose="02010609060101010101" pitchFamily="49" charset="-122"/>
                <a:ea typeface="仿宋" panose="02010609060101010101" pitchFamily="49" charset="-122"/>
              </a:rPr>
              <a:t>n</a:t>
            </a:r>
            <a:r>
              <a:rPr lang="zh-CN" altLang="en-US"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每次访问一个位置</a:t>
            </a:r>
            <a:r>
              <a:rPr lang="en-US" altLang="zh-CN" dirty="0">
                <a:solidFill>
                  <a:schemeClr val="bg1"/>
                </a:solidFill>
                <a:latin typeface="仿宋" panose="02010609060101010101" pitchFamily="49" charset="-122"/>
                <a:ea typeface="仿宋" panose="02010609060101010101" pitchFamily="49" charset="-122"/>
              </a:rPr>
              <a:t>n</a:t>
            </a:r>
            <a:r>
              <a:rPr lang="zh-CN" altLang="en-US" dirty="0">
                <a:solidFill>
                  <a:schemeClr val="bg1"/>
                </a:solidFill>
                <a:latin typeface="仿宋" panose="02010609060101010101" pitchFamily="49" charset="-122"/>
                <a:ea typeface="仿宋" panose="02010609060101010101" pitchFamily="49" charset="-122"/>
              </a:rPr>
              <a:t>次时，</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都会选择一个次优决策。在实践中，作者发现三个交替阈值具有最佳性能。</a:t>
            </a:r>
            <a:endParaRPr lang="zh-CN" altLang="en-US"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r>
              <a:rPr lang="zh-CN" altLang="en-US" dirty="0">
                <a:solidFill>
                  <a:schemeClr val="bg1"/>
                </a:solidFill>
                <a:latin typeface="仿宋" panose="02010609060101010101" pitchFamily="49" charset="-122"/>
                <a:ea typeface="仿宋" panose="02010609060101010101" pitchFamily="49" charset="-122"/>
              </a:rPr>
              <a:t>回溯以避免错误的</a:t>
            </a:r>
            <a:r>
              <a:rPr lang="zh-CN" altLang="en-US" dirty="0">
                <a:solidFill>
                  <a:schemeClr val="bg1"/>
                </a:solidFill>
                <a:latin typeface="仿宋" panose="02010609060101010101" pitchFamily="49" charset="-122"/>
                <a:ea typeface="仿宋" panose="02010609060101010101" pitchFamily="49" charset="-122"/>
              </a:rPr>
              <a:t>状态：</a:t>
            </a:r>
            <a:endParaRPr lang="en-US" altLang="zh-CN" dirty="0">
              <a:solidFill>
                <a:schemeClr val="bg1"/>
              </a:solidFill>
              <a:latin typeface="仿宋" panose="02010609060101010101" pitchFamily="49" charset="-122"/>
              <a:ea typeface="仿宋" panose="02010609060101010101" pitchFamily="49" charset="-122"/>
            </a:endParaRPr>
          </a:p>
          <a:p>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的搜索算法可能会将其引导到程序中无法到达目标的点，它需要终止当前路径并回溯到先前的状态。回溯时一般有两种情况：第一种</a:t>
            </a:r>
            <a:r>
              <a:rPr lang="zh-CN" altLang="en-US" dirty="0">
                <a:solidFill>
                  <a:schemeClr val="bg1"/>
                </a:solidFill>
                <a:latin typeface="仿宋" panose="02010609060101010101" pitchFamily="49" charset="-122"/>
                <a:ea typeface="仿宋" panose="02010609060101010101" pitchFamily="49" charset="-122"/>
              </a:rPr>
              <a:t>时发生系统重置时，第二种情况是 </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进入可静态检测的无限循环。</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483069" y="341970"/>
            <a:ext cx="2603032" cy="460375"/>
          </a:xfrm>
          <a:prstGeom prst="rect">
            <a:avLst/>
          </a:prstGeom>
        </p:spPr>
        <p:txBody>
          <a:bodyPr wrap="square">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Author Team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descr="Evan Johnson papers"/>
          <p:cNvPicPr>
            <a:picLocks noChangeAspect="1"/>
          </p:cNvPicPr>
          <p:nvPr/>
        </p:nvPicPr>
        <p:blipFill>
          <a:blip r:embed="rId1"/>
          <a:srcRect r="34377" b="-6739"/>
          <a:stretch>
            <a:fillRect/>
          </a:stretch>
        </p:blipFill>
        <p:spPr>
          <a:xfrm>
            <a:off x="4454917" y="1102936"/>
            <a:ext cx="7737084" cy="6150315"/>
          </a:xfrm>
          <a:prstGeom prst="rect">
            <a:avLst/>
          </a:prstGeom>
        </p:spPr>
      </p:pic>
      <p:pic>
        <p:nvPicPr>
          <p:cNvPr id="6" name="图片 5"/>
          <p:cNvPicPr>
            <a:picLocks noChangeAspect="1"/>
          </p:cNvPicPr>
          <p:nvPr/>
        </p:nvPicPr>
        <p:blipFill>
          <a:blip r:embed="rId2"/>
          <a:stretch>
            <a:fillRect/>
          </a:stretch>
        </p:blipFill>
        <p:spPr>
          <a:xfrm>
            <a:off x="0" y="802640"/>
            <a:ext cx="1745615" cy="2075180"/>
          </a:xfrm>
          <a:prstGeom prst="rect">
            <a:avLst/>
          </a:prstGeom>
        </p:spPr>
      </p:pic>
      <p:sp>
        <p:nvSpPr>
          <p:cNvPr id="7" name="矩形 6"/>
          <p:cNvSpPr/>
          <p:nvPr/>
        </p:nvSpPr>
        <p:spPr>
          <a:xfrm>
            <a:off x="0" y="2885440"/>
            <a:ext cx="4458335" cy="3981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研究领域：</a:t>
            </a:r>
            <a:endParaRPr lang="en-US" altLang="zh-CN" dirty="0">
              <a:solidFill>
                <a:schemeClr val="tx1"/>
              </a:solidFill>
            </a:endParaRPr>
          </a:p>
          <a:p>
            <a:pPr algn="ctr"/>
            <a:r>
              <a:rPr lang="zh-CN" altLang="en-US" dirty="0">
                <a:solidFill>
                  <a:schemeClr val="tx1"/>
                </a:solidFill>
              </a:rPr>
              <a:t>软件</a:t>
            </a:r>
            <a:r>
              <a:rPr lang="zh-CN" altLang="en-US" dirty="0">
                <a:solidFill>
                  <a:schemeClr val="tx1"/>
                </a:solidFill>
              </a:rPr>
              <a:t>沙箱</a:t>
            </a:r>
            <a:endParaRPr lang="zh-CN" altLang="en-US" dirty="0">
              <a:solidFill>
                <a:schemeClr val="tx1"/>
              </a:solidFill>
            </a:endParaRPr>
          </a:p>
          <a:p>
            <a:pPr algn="ctr"/>
            <a:r>
              <a:rPr lang="zh-CN" altLang="en-US" dirty="0">
                <a:solidFill>
                  <a:schemeClr val="tx1"/>
                </a:solidFill>
              </a:rPr>
              <a:t>验证编程</a:t>
            </a:r>
            <a:endParaRPr lang="zh-CN" altLang="en-US" dirty="0">
              <a:solidFill>
                <a:schemeClr val="tx1"/>
              </a:solidFill>
            </a:endParaRPr>
          </a:p>
          <a:p>
            <a:pPr algn="ctr"/>
            <a:r>
              <a:rPr lang="zh-CN" altLang="en-US" dirty="0">
                <a:solidFill>
                  <a:schemeClr val="tx1"/>
                </a:solidFill>
              </a:rPr>
              <a:t>WebAssembly安全性</a:t>
            </a:r>
            <a:endParaRPr lang="zh-CN" altLang="en-US" dirty="0">
              <a:solidFill>
                <a:schemeClr val="tx1"/>
              </a:solidFill>
            </a:endParaRPr>
          </a:p>
          <a:p>
            <a:pPr algn="ctr"/>
            <a:endParaRPr lang="zh-CN" altLang="en-US" dirty="0">
              <a:solidFill>
                <a:schemeClr val="tx1"/>
              </a:solidFill>
            </a:endParaRPr>
          </a:p>
        </p:txBody>
      </p:sp>
      <p:sp>
        <p:nvSpPr>
          <p:cNvPr id="3" name="矩形 2"/>
          <p:cNvSpPr/>
          <p:nvPr/>
        </p:nvSpPr>
        <p:spPr>
          <a:xfrm>
            <a:off x="1745615" y="1268582"/>
            <a:ext cx="2709301" cy="1607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Evan Johnson</a:t>
            </a:r>
            <a:endParaRPr lang="en-US" altLang="zh-CN" sz="2000" dirty="0">
              <a:solidFill>
                <a:schemeClr val="tx1"/>
              </a:solidFill>
            </a:endParaRPr>
          </a:p>
          <a:p>
            <a:pPr algn="ctr"/>
            <a:r>
              <a:rPr lang="zh-CN" altLang="en-US" sz="2000" dirty="0">
                <a:solidFill>
                  <a:schemeClr val="tx1"/>
                </a:solidFill>
              </a:rPr>
              <a:t>加州大学圣地亚哥分校博四学生</a:t>
            </a:r>
            <a:endParaRPr lang="en-US" altLang="zh-CN" sz="2000" dirty="0">
              <a:solidFill>
                <a:schemeClr val="tx1"/>
              </a:solidFill>
            </a:endParaRPr>
          </a:p>
          <a:p>
            <a:pPr algn="ctr"/>
            <a:endParaRPr lang="zh-CN" alt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Search Strategy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590" y="1015365"/>
            <a:ext cx="4316730" cy="47288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r>
              <a:rPr lang="en-US" altLang="zh-CN" b="1" dirty="0">
                <a:solidFill>
                  <a:schemeClr val="bg1"/>
                </a:solidFill>
                <a:latin typeface="仿宋" panose="02010609060101010101" pitchFamily="49" charset="-122"/>
                <a:ea typeface="仿宋" panose="02010609060101010101" pitchFamily="49" charset="-122"/>
              </a:rPr>
              <a:t>Example</a:t>
            </a:r>
            <a:endParaRPr lang="en-US" altLang="zh-CN" b="1" dirty="0">
              <a:solidFill>
                <a:schemeClr val="bg1"/>
              </a:solidFill>
              <a:latin typeface="仿宋" panose="02010609060101010101" pitchFamily="49" charset="-122"/>
              <a:ea typeface="仿宋" panose="02010609060101010101" pitchFamily="49" charset="-122"/>
            </a:endParaRPr>
          </a:p>
          <a:p>
            <a:r>
              <a:rPr lang="en-US" altLang="zh-CN" dirty="0">
                <a:solidFill>
                  <a:schemeClr val="bg1"/>
                </a:solidFill>
                <a:latin typeface="仿宋" panose="02010609060101010101" pitchFamily="49" charset="-122"/>
                <a:ea typeface="仿宋" panose="02010609060101010101" pitchFamily="49" charset="-122"/>
              </a:rPr>
              <a:t>USB:</a:t>
            </a:r>
            <a:endParaRPr lang="en-US" altLang="zh-CN" dirty="0">
              <a:solidFill>
                <a:schemeClr val="bg1"/>
              </a:solidFill>
              <a:latin typeface="仿宋" panose="02010609060101010101" pitchFamily="49" charset="-122"/>
              <a:ea typeface="仿宋" panose="02010609060101010101" pitchFamily="49" charset="-122"/>
            </a:endParaRPr>
          </a:p>
          <a:p>
            <a:pPr indent="457200"/>
            <a:r>
              <a:rPr lang="en-US" altLang="zh-CN" dirty="0">
                <a:solidFill>
                  <a:schemeClr val="bg1"/>
                </a:solidFill>
                <a:latin typeface="仿宋" panose="02010609060101010101" pitchFamily="49" charset="-122"/>
                <a:ea typeface="仿宋" panose="02010609060101010101" pitchFamily="49" charset="-122"/>
              </a:rPr>
              <a:t>mov ebx,[0x1000];usb_present</a:t>
            </a:r>
            <a:endParaRPr lang="en-US" altLang="zh-CN" dirty="0">
              <a:solidFill>
                <a:schemeClr val="bg1"/>
              </a:solidFill>
              <a:latin typeface="仿宋" panose="02010609060101010101" pitchFamily="49" charset="-122"/>
              <a:ea typeface="仿宋" panose="02010609060101010101" pitchFamily="49" charset="-122"/>
            </a:endParaRPr>
          </a:p>
          <a:p>
            <a:pPr indent="457200"/>
            <a:r>
              <a:rPr lang="en-US" altLang="zh-CN" dirty="0">
                <a:solidFill>
                  <a:schemeClr val="bg1"/>
                </a:solidFill>
                <a:latin typeface="仿宋" panose="02010609060101010101" pitchFamily="49" charset="-122"/>
                <a:ea typeface="仿宋" panose="02010609060101010101" pitchFamily="49" charset="-122"/>
              </a:rPr>
              <a:t>cmp ebx,0;</a:t>
            </a:r>
            <a:endParaRPr lang="en-US" altLang="zh-CN" dirty="0">
              <a:solidFill>
                <a:schemeClr val="bg1"/>
              </a:solidFill>
              <a:latin typeface="仿宋" panose="02010609060101010101" pitchFamily="49" charset="-122"/>
              <a:ea typeface="仿宋" panose="02010609060101010101" pitchFamily="49" charset="-122"/>
            </a:endParaRPr>
          </a:p>
          <a:p>
            <a:pPr indent="457200"/>
            <a:r>
              <a:rPr lang="en-US" altLang="zh-CN" dirty="0">
                <a:solidFill>
                  <a:schemeClr val="bg1"/>
                </a:solidFill>
                <a:latin typeface="仿宋" panose="02010609060101010101" pitchFamily="49" charset="-122"/>
                <a:ea typeface="仿宋" panose="02010609060101010101" pitchFamily="49" charset="-122"/>
              </a:rPr>
              <a:t>je UART</a:t>
            </a:r>
            <a:endParaRPr lang="en-US" altLang="zh-CN" dirty="0">
              <a:solidFill>
                <a:schemeClr val="bg1"/>
              </a:solidFill>
              <a:latin typeface="仿宋" panose="02010609060101010101" pitchFamily="49" charset="-122"/>
              <a:ea typeface="仿宋" panose="02010609060101010101" pitchFamily="49" charset="-122"/>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11  call init_usb</a:t>
            </a:r>
            <a:endParaRPr lang="en-US" altLang="zh-CN" dirty="0">
              <a:solidFill>
                <a:schemeClr val="bg1"/>
              </a:solidFill>
              <a:latin typeface="仿宋" panose="02010609060101010101" pitchFamily="49" charset="-122"/>
              <a:ea typeface="仿宋" panose="02010609060101010101" pitchFamily="49" charset="-122"/>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UART:</a:t>
            </a:r>
            <a:endParaRPr lang="en-US" altLang="zh-CN" dirty="0">
              <a:solidFill>
                <a:schemeClr val="bg1"/>
              </a:solidFill>
              <a:latin typeface="仿宋" panose="02010609060101010101" pitchFamily="49" charset="-122"/>
              <a:ea typeface="仿宋" panose="02010609060101010101" pitchFamily="49" charset="-122"/>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6   </a:t>
            </a:r>
            <a:r>
              <a:rPr lang="en-US" altLang="zh-CN" dirty="0">
                <a:solidFill>
                  <a:schemeClr val="bg1"/>
                </a:solidFill>
                <a:latin typeface="仿宋" panose="02010609060101010101" pitchFamily="49" charset="-122"/>
                <a:ea typeface="仿宋" panose="02010609060101010101" pitchFamily="49" charset="-122"/>
                <a:sym typeface="+mn-ea"/>
              </a:rPr>
              <a:t>mov ebx,[0x2000];uart_present</a:t>
            </a:r>
            <a:endParaRPr lang="en-US" altLang="zh-CN" dirty="0">
              <a:solidFill>
                <a:schemeClr val="bg1"/>
              </a:solidFill>
              <a:latin typeface="仿宋" panose="02010609060101010101" pitchFamily="49" charset="-122"/>
              <a:ea typeface="仿宋" panose="02010609060101010101" pitchFamily="49" charset="-122"/>
            </a:endParaRPr>
          </a:p>
          <a:p>
            <a:pPr indent="457200"/>
            <a:r>
              <a:rPr lang="en-US" altLang="zh-CN" dirty="0">
                <a:solidFill>
                  <a:schemeClr val="bg1"/>
                </a:solidFill>
                <a:latin typeface="仿宋" panose="02010609060101010101" pitchFamily="49" charset="-122"/>
                <a:ea typeface="仿宋" panose="02010609060101010101" pitchFamily="49" charset="-122"/>
                <a:sym typeface="+mn-ea"/>
              </a:rPr>
              <a:t>cmp ebx,0;</a:t>
            </a:r>
            <a:endParaRPr lang="en-US" altLang="zh-CN" dirty="0">
              <a:solidFill>
                <a:schemeClr val="bg1"/>
              </a:solidFill>
              <a:latin typeface="仿宋" panose="02010609060101010101" pitchFamily="49" charset="-122"/>
              <a:ea typeface="仿宋" panose="02010609060101010101" pitchFamily="49" charset="-122"/>
            </a:endParaRPr>
          </a:p>
          <a:p>
            <a:pPr indent="457200"/>
            <a:r>
              <a:rPr lang="en-US" altLang="zh-CN" dirty="0">
                <a:solidFill>
                  <a:schemeClr val="bg1"/>
                </a:solidFill>
                <a:latin typeface="仿宋" panose="02010609060101010101" pitchFamily="49" charset="-122"/>
                <a:ea typeface="仿宋" panose="02010609060101010101" pitchFamily="49" charset="-122"/>
                <a:sym typeface="+mn-ea"/>
              </a:rPr>
              <a:t>je FINISH_BOOT</a:t>
            </a:r>
            <a:endParaRPr lang="en-US" altLang="zh-CN" dirty="0">
              <a:solidFill>
                <a:schemeClr val="bg1"/>
              </a:solidFill>
              <a:latin typeface="仿宋" panose="02010609060101010101" pitchFamily="49" charset="-122"/>
              <a:ea typeface="仿宋" panose="02010609060101010101" pitchFamily="49" charset="-122"/>
              <a:sym typeface="+mn-ea"/>
            </a:endParaRPr>
          </a:p>
          <a:p>
            <a:pPr marL="0" lvl="0" indent="0">
              <a:buNone/>
            </a:pPr>
            <a:r>
              <a:rPr lang="en-US" altLang="zh-CN" dirty="0">
                <a:solidFill>
                  <a:schemeClr val="bg1"/>
                </a:solidFill>
                <a:latin typeface="仿宋" panose="02010609060101010101" pitchFamily="49" charset="-122"/>
                <a:ea typeface="仿宋" panose="02010609060101010101" pitchFamily="49" charset="-122"/>
                <a:sym typeface="+mn-ea"/>
              </a:rPr>
              <a:t>9   call init_uart</a:t>
            </a:r>
            <a:endParaRPr lang="en-US" altLang="zh-CN" dirty="0">
              <a:solidFill>
                <a:schemeClr val="bg1"/>
              </a:solidFill>
              <a:latin typeface="仿宋" panose="02010609060101010101" pitchFamily="49" charset="-122"/>
              <a:ea typeface="仿宋" panose="02010609060101010101" pitchFamily="49" charset="-122"/>
              <a:sym typeface="+mn-ea"/>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FINISH_BOOT:</a:t>
            </a:r>
            <a:endParaRPr lang="en-US" altLang="zh-CN" dirty="0">
              <a:solidFill>
                <a:schemeClr val="bg1"/>
              </a:solidFill>
              <a:latin typeface="仿宋" panose="02010609060101010101" pitchFamily="49" charset="-122"/>
              <a:ea typeface="仿宋" panose="02010609060101010101" pitchFamily="49" charset="-122"/>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4   mov ebx,[0x400000];all_ok</a:t>
            </a:r>
            <a:endParaRPr lang="en-US" altLang="zh-CN" dirty="0">
              <a:solidFill>
                <a:schemeClr val="bg1"/>
              </a:solidFill>
              <a:latin typeface="仿宋" panose="02010609060101010101" pitchFamily="49" charset="-122"/>
              <a:ea typeface="仿宋" panose="02010609060101010101" pitchFamily="49" charset="-122"/>
            </a:endParaRPr>
          </a:p>
          <a:p>
            <a:pPr marL="0" lvl="0" indent="457200">
              <a:buNone/>
            </a:pPr>
            <a:r>
              <a:rPr lang="en-US" altLang="zh-CN" dirty="0">
                <a:solidFill>
                  <a:schemeClr val="bg1"/>
                </a:solidFill>
                <a:latin typeface="仿宋" panose="02010609060101010101" pitchFamily="49" charset="-122"/>
                <a:ea typeface="仿宋" panose="02010609060101010101" pitchFamily="49" charset="-122"/>
              </a:rPr>
              <a:t>cmp ebx,0</a:t>
            </a:r>
            <a:endParaRPr lang="en-US" altLang="zh-CN" dirty="0">
              <a:solidFill>
                <a:schemeClr val="bg1"/>
              </a:solidFill>
              <a:latin typeface="仿宋" panose="02010609060101010101" pitchFamily="49" charset="-122"/>
              <a:ea typeface="仿宋" panose="02010609060101010101" pitchFamily="49" charset="-122"/>
            </a:endParaRPr>
          </a:p>
          <a:p>
            <a:pPr marL="0" lvl="0" indent="457200">
              <a:buNone/>
            </a:pPr>
            <a:r>
              <a:rPr lang="en-US" altLang="zh-CN" dirty="0">
                <a:solidFill>
                  <a:schemeClr val="bg1"/>
                </a:solidFill>
                <a:latin typeface="仿宋" panose="02010609060101010101" pitchFamily="49" charset="-122"/>
                <a:ea typeface="仿宋" panose="02010609060101010101" pitchFamily="49" charset="-122"/>
              </a:rPr>
              <a:t>je FAIL</a:t>
            </a:r>
            <a:endParaRPr lang="en-US" altLang="zh-CN" dirty="0">
              <a:solidFill>
                <a:schemeClr val="bg1"/>
              </a:solidFill>
              <a:latin typeface="仿宋" panose="02010609060101010101" pitchFamily="49" charset="-122"/>
              <a:ea typeface="仿宋" panose="02010609060101010101" pitchFamily="49" charset="-122"/>
            </a:endParaRPr>
          </a:p>
          <a:p>
            <a:pPr marL="0" lvl="0" indent="0">
              <a:buNone/>
            </a:pPr>
            <a:r>
              <a:rPr lang="en-US" altLang="zh-CN" dirty="0">
                <a:solidFill>
                  <a:schemeClr val="bg1"/>
                </a:solidFill>
                <a:latin typeface="仿宋" panose="02010609060101010101" pitchFamily="49" charset="-122"/>
                <a:ea typeface="仿宋" panose="02010609060101010101" pitchFamily="49" charset="-122"/>
              </a:rPr>
              <a:t>call print_boot_msg</a:t>
            </a:r>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a:p>
            <a:endParaRPr lang="en-US" altLang="zh-CN" dirty="0">
              <a:solidFill>
                <a:schemeClr val="bg1"/>
              </a:solidFill>
              <a:latin typeface="仿宋" panose="02010609060101010101" pitchFamily="49" charset="-122"/>
              <a:ea typeface="仿宋" panose="02010609060101010101" pitchFamily="49" charset="-122"/>
            </a:endParaRPr>
          </a:p>
        </p:txBody>
      </p:sp>
      <p:sp>
        <p:nvSpPr>
          <p:cNvPr id="6" name="矩形 5"/>
          <p:cNvSpPr/>
          <p:nvPr/>
        </p:nvSpPr>
        <p:spPr>
          <a:xfrm>
            <a:off x="6795135" y="1101090"/>
            <a:ext cx="4316730" cy="47288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p>
            <a:pPr marL="285750" indent="-285750">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Jetset的一个合理的引导点是在最后一行调用print_boot_msg函数.</a:t>
            </a:r>
            <a:endParaRPr lang="en-US" altLang="zh-CN" dirty="0">
              <a:solidFill>
                <a:schemeClr val="bg1"/>
              </a:solidFill>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固件将通过读取其中一个设备寄存器来检查USB设备是否存在，如果存在，它将调用init_usb函数。</a:t>
            </a:r>
            <a:endParaRPr lang="en-US" altLang="zh-CN" dirty="0">
              <a:solidFill>
                <a:schemeClr val="bg1"/>
              </a:solidFill>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然后它会为UART重复这个过程。最后，它将检查all_ok变量并运行，以确保引导成功，如果成功，它将调用print_boot_msg</a:t>
            </a:r>
            <a:endParaRPr lang="en-US" altLang="zh-CN" dirty="0">
              <a:solidFill>
                <a:schemeClr val="bg1"/>
              </a:solidFill>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Jetset检查两个分支目标和print_boot_msg调用之间的距离，分别为11和6。</a:t>
            </a:r>
            <a:endParaRPr lang="en-US" altLang="zh-CN" dirty="0">
              <a:solidFill>
                <a:schemeClr val="bg1"/>
              </a:solidFill>
              <a:latin typeface="仿宋" panose="02010609060101010101" pitchFamily="49" charset="-122"/>
              <a:ea typeface="仿宋" panose="02010609060101010101" pitchFamily="49" charset="-122"/>
            </a:endParaRPr>
          </a:p>
          <a:p>
            <a:pPr marL="285750" indent="-285750">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调用init_usb路径较长，因为jetset必须调用USB设备和初始化函数，所以jetset决定尝试更短的路径，试图跳过USB初始化。</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Implementation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lgn="just">
              <a:buFont typeface="Arial" panose="020B0604020202020204" pitchFamily="34" charset="0"/>
              <a:buChar char="•"/>
            </a:pPr>
            <a:r>
              <a:rPr lang="zh-CN" altLang="en-US" dirty="0">
                <a:solidFill>
                  <a:schemeClr val="bg1"/>
                </a:solidFill>
                <a:latin typeface="仿宋" panose="02010609060101010101" pitchFamily="49" charset="-122"/>
                <a:ea typeface="仿宋" panose="02010609060101010101" pitchFamily="49" charset="-122"/>
              </a:rPr>
              <a:t>用</a:t>
            </a:r>
            <a:r>
              <a:rPr lang="en-US" altLang="zh-CN" dirty="0">
                <a:solidFill>
                  <a:schemeClr val="bg1"/>
                </a:solidFill>
                <a:latin typeface="仿宋" panose="02010609060101010101" pitchFamily="49" charset="-122"/>
                <a:ea typeface="仿宋" panose="02010609060101010101" pitchFamily="49" charset="-122"/>
              </a:rPr>
              <a:t>5500</a:t>
            </a:r>
            <a:r>
              <a:rPr lang="zh-CN" altLang="en-US" dirty="0">
                <a:solidFill>
                  <a:schemeClr val="bg1"/>
                </a:solidFill>
                <a:latin typeface="仿宋" panose="02010609060101010101" pitchFamily="49" charset="-122"/>
                <a:ea typeface="仿宋" panose="02010609060101010101" pitchFamily="49" charset="-122"/>
              </a:rPr>
              <a:t>行</a:t>
            </a:r>
            <a:r>
              <a:rPr lang="en-US" altLang="zh-CN" dirty="0">
                <a:solidFill>
                  <a:schemeClr val="bg1"/>
                </a:solidFill>
                <a:latin typeface="仿宋" panose="02010609060101010101" pitchFamily="49" charset="-122"/>
                <a:ea typeface="仿宋" panose="02010609060101010101" pitchFamily="49" charset="-122"/>
              </a:rPr>
              <a:t>Python</a:t>
            </a:r>
            <a:r>
              <a:rPr lang="zh-CN" altLang="en-US" dirty="0">
                <a:solidFill>
                  <a:schemeClr val="bg1"/>
                </a:solidFill>
                <a:latin typeface="仿宋" panose="02010609060101010101" pitchFamily="49" charset="-122"/>
                <a:ea typeface="仿宋" panose="02010609060101010101" pitchFamily="49" charset="-122"/>
              </a:rPr>
              <a:t>代码</a:t>
            </a:r>
            <a:r>
              <a:rPr lang="zh-CN" altLang="en-US" dirty="0">
                <a:solidFill>
                  <a:schemeClr val="bg1"/>
                </a:solidFill>
                <a:latin typeface="仿宋" panose="02010609060101010101" pitchFamily="49" charset="-122"/>
                <a:ea typeface="仿宋" panose="02010609060101010101" pitchFamily="49" charset="-122"/>
                <a:sym typeface="+mn-ea"/>
              </a:rPr>
              <a:t>和</a:t>
            </a:r>
            <a:r>
              <a:rPr lang="en-US" altLang="zh-CN" dirty="0">
                <a:solidFill>
                  <a:schemeClr val="bg1"/>
                </a:solidFill>
                <a:latin typeface="仿宋" panose="02010609060101010101" pitchFamily="49" charset="-122"/>
                <a:ea typeface="仿宋" panose="02010609060101010101" pitchFamily="49" charset="-122"/>
                <a:sym typeface="+mn-ea"/>
              </a:rPr>
              <a:t>2000</a:t>
            </a:r>
            <a:r>
              <a:rPr lang="zh-CN" altLang="en-US" dirty="0">
                <a:solidFill>
                  <a:schemeClr val="bg1"/>
                </a:solidFill>
                <a:latin typeface="仿宋" panose="02010609060101010101" pitchFamily="49" charset="-122"/>
                <a:ea typeface="仿宋" panose="02010609060101010101" pitchFamily="49" charset="-122"/>
                <a:sym typeface="+mn-ea"/>
              </a:rPr>
              <a:t>行</a:t>
            </a:r>
            <a:r>
              <a:rPr lang="en-US" altLang="zh-CN" dirty="0">
                <a:solidFill>
                  <a:schemeClr val="bg1"/>
                </a:solidFill>
                <a:latin typeface="仿宋" panose="02010609060101010101" pitchFamily="49" charset="-122"/>
                <a:ea typeface="仿宋" panose="02010609060101010101" pitchFamily="49" charset="-122"/>
                <a:sym typeface="+mn-ea"/>
              </a:rPr>
              <a:t>C</a:t>
            </a:r>
            <a:r>
              <a:rPr lang="zh-CN" altLang="en-US" dirty="0">
                <a:solidFill>
                  <a:schemeClr val="bg1"/>
                </a:solidFill>
                <a:latin typeface="仿宋" panose="02010609060101010101" pitchFamily="49" charset="-122"/>
                <a:ea typeface="仿宋" panose="02010609060101010101" pitchFamily="49" charset="-122"/>
                <a:sym typeface="+mn-ea"/>
              </a:rPr>
              <a:t>代码</a:t>
            </a:r>
            <a:r>
              <a:rPr lang="zh-CN" altLang="en-US" dirty="0">
                <a:solidFill>
                  <a:schemeClr val="bg1"/>
                </a:solidFill>
                <a:latin typeface="仿宋" panose="02010609060101010101" pitchFamily="49" charset="-122"/>
                <a:ea typeface="仿宋" panose="02010609060101010101" pitchFamily="49" charset="-122"/>
              </a:rPr>
              <a:t>实现了</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，包括对</a:t>
            </a:r>
            <a:r>
              <a:rPr lang="en-US" altLang="zh-CN" dirty="0" err="1">
                <a:solidFill>
                  <a:schemeClr val="bg1"/>
                </a:solidFill>
                <a:latin typeface="仿宋" panose="02010609060101010101" pitchFamily="49" charset="-122"/>
                <a:ea typeface="仿宋" panose="02010609060101010101" pitchFamily="49" charset="-122"/>
              </a:rPr>
              <a:t>angr</a:t>
            </a:r>
            <a:r>
              <a:rPr lang="zh-CN" altLang="en-US" dirty="0">
                <a:solidFill>
                  <a:schemeClr val="bg1"/>
                </a:solidFill>
                <a:latin typeface="仿宋" panose="02010609060101010101" pitchFamily="49" charset="-122"/>
                <a:ea typeface="仿宋" panose="02010609060101010101" pitchFamily="49" charset="-122"/>
              </a:rPr>
              <a:t>的更改。</a:t>
            </a:r>
            <a:endParaRPr lang="en-US" altLang="zh-CN" dirty="0">
              <a:solidFill>
                <a:schemeClr val="bg1"/>
              </a:solidFill>
              <a:latin typeface="仿宋" panose="02010609060101010101" pitchFamily="49" charset="-122"/>
              <a:ea typeface="仿宋" panose="02010609060101010101" pitchFamily="49" charset="-122"/>
            </a:endParaRPr>
          </a:p>
          <a:p>
            <a:pPr algn="just"/>
            <a:endParaRPr lang="en-US" altLang="zh-CN" dirty="0">
              <a:solidFill>
                <a:schemeClr val="bg1"/>
              </a:solidFill>
              <a:latin typeface="仿宋" panose="02010609060101010101" pitchFamily="49" charset="-122"/>
              <a:ea typeface="仿宋" panose="02010609060101010101" pitchFamily="49" charset="-122"/>
            </a:endParaRPr>
          </a:p>
          <a:p>
            <a:pPr marL="285750" indent="-285750" algn="just">
              <a:buFont typeface="Arial" panose="020B0604020202020204" pitchFamily="34" charset="0"/>
              <a:buChar char="•"/>
            </a:pP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使用符号执行来推断固件使用的外围设备的预期行为，然后使用生成的合成设备模拟此固件。</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使用 </a:t>
            </a:r>
            <a:r>
              <a:rPr lang="en-US" altLang="zh-CN" dirty="0" err="1">
                <a:solidFill>
                  <a:schemeClr val="bg1"/>
                </a:solidFill>
                <a:latin typeface="仿宋" panose="02010609060101010101" pitchFamily="49" charset="-122"/>
                <a:ea typeface="仿宋" panose="02010609060101010101" pitchFamily="49" charset="-122"/>
              </a:rPr>
              <a:t>angr</a:t>
            </a:r>
            <a:r>
              <a:rPr lang="zh-CN" altLang="en-US" dirty="0">
                <a:solidFill>
                  <a:schemeClr val="bg1"/>
                </a:solidFill>
                <a:latin typeface="仿宋" panose="02010609060101010101" pitchFamily="49" charset="-122"/>
                <a:ea typeface="仿宋" panose="02010609060101010101" pitchFamily="49" charset="-122"/>
              </a:rPr>
              <a:t>和 </a:t>
            </a:r>
            <a:r>
              <a:rPr lang="en-US" altLang="zh-CN" dirty="0">
                <a:solidFill>
                  <a:schemeClr val="bg1"/>
                </a:solidFill>
                <a:latin typeface="仿宋" panose="02010609060101010101" pitchFamily="49" charset="-122"/>
                <a:ea typeface="仿宋" panose="02010609060101010101" pitchFamily="49" charset="-122"/>
              </a:rPr>
              <a:t>Z3 SMT </a:t>
            </a:r>
            <a:r>
              <a:rPr lang="zh-CN" altLang="en-US" dirty="0">
                <a:solidFill>
                  <a:schemeClr val="bg1"/>
                </a:solidFill>
                <a:latin typeface="仿宋" panose="02010609060101010101" pitchFamily="49" charset="-122"/>
                <a:ea typeface="仿宋" panose="02010609060101010101" pitchFamily="49" charset="-122"/>
              </a:rPr>
              <a:t>求解器进行符号执行，并用</a:t>
            </a:r>
            <a:r>
              <a:rPr lang="en-US" altLang="zh-CN" dirty="0">
                <a:solidFill>
                  <a:schemeClr val="bg1"/>
                </a:solidFill>
                <a:latin typeface="仿宋" panose="02010609060101010101" pitchFamily="49" charset="-122"/>
                <a:ea typeface="仿宋" panose="02010609060101010101" pitchFamily="49" charset="-122"/>
              </a:rPr>
              <a:t>QEMU</a:t>
            </a:r>
            <a:r>
              <a:rPr lang="zh-CN" altLang="en-US" dirty="0">
                <a:solidFill>
                  <a:schemeClr val="bg1"/>
                </a:solidFill>
                <a:latin typeface="仿宋" panose="02010609060101010101" pitchFamily="49" charset="-122"/>
                <a:ea typeface="仿宋" panose="02010609060101010101" pitchFamily="49" charset="-122"/>
              </a:rPr>
              <a:t>模拟固件。</a:t>
            </a:r>
            <a:endParaRPr lang="zh-CN" altLang="en-US" dirty="0">
              <a:solidFill>
                <a:schemeClr val="bg1"/>
              </a:solidFill>
              <a:latin typeface="仿宋" panose="02010609060101010101" pitchFamily="49" charset="-122"/>
              <a:ea typeface="仿宋" panose="02010609060101010101" pitchFamily="49" charset="-122"/>
            </a:endParaRPr>
          </a:p>
          <a:p>
            <a:pPr indent="0" algn="just">
              <a:buFont typeface="Arial" panose="020B0604020202020204" pitchFamily="34" charset="0"/>
              <a:buNone/>
            </a:pPr>
            <a:endParaRPr lang="en-US" altLang="zh-CN" dirty="0">
              <a:solidFill>
                <a:schemeClr val="bg1"/>
              </a:solidFill>
              <a:latin typeface="仿宋" panose="02010609060101010101" pitchFamily="49" charset="-122"/>
              <a:ea typeface="仿宋" panose="02010609060101010101" pitchFamily="49" charset="-122"/>
            </a:endParaRPr>
          </a:p>
          <a:p>
            <a:pPr marL="285750" indent="-285750" algn="just">
              <a:buFont typeface="Arial" panose="020B0604020202020204" pitchFamily="34" charset="0"/>
              <a:buChar char="•"/>
            </a:pPr>
            <a:r>
              <a:rPr lang="zh-CN" altLang="en-US" dirty="0">
                <a:solidFill>
                  <a:schemeClr val="bg1"/>
                </a:solidFill>
                <a:latin typeface="仿宋" panose="02010609060101010101" pitchFamily="49" charset="-122"/>
                <a:ea typeface="仿宋" panose="02010609060101010101" pitchFamily="49" charset="-122"/>
              </a:rPr>
              <a:t>作者修改了</a:t>
            </a:r>
            <a:r>
              <a:rPr lang="en-US" altLang="zh-CN" dirty="0" err="1">
                <a:solidFill>
                  <a:schemeClr val="bg1"/>
                </a:solidFill>
                <a:latin typeface="仿宋" panose="02010609060101010101" pitchFamily="49" charset="-122"/>
                <a:ea typeface="仿宋" panose="02010609060101010101" pitchFamily="49" charset="-122"/>
              </a:rPr>
              <a:t>angr</a:t>
            </a:r>
            <a:r>
              <a:rPr lang="zh-CN" altLang="en-US" dirty="0">
                <a:solidFill>
                  <a:schemeClr val="bg1"/>
                </a:solidFill>
                <a:latin typeface="仿宋" panose="02010609060101010101" pitchFamily="49" charset="-122"/>
                <a:ea typeface="仿宋" panose="02010609060101010101" pitchFamily="49" charset="-122"/>
              </a:rPr>
              <a:t>，为 </a:t>
            </a:r>
            <a:r>
              <a:rPr lang="en-US" altLang="zh-CN" dirty="0">
                <a:solidFill>
                  <a:schemeClr val="bg1"/>
                </a:solidFill>
                <a:latin typeface="仿宋" panose="02010609060101010101" pitchFamily="49" charset="-122"/>
                <a:ea typeface="仿宋" panose="02010609060101010101" pitchFamily="49" charset="-122"/>
              </a:rPr>
              <a:t>m68k/</a:t>
            </a:r>
            <a:r>
              <a:rPr lang="en-US" altLang="zh-CN" dirty="0" err="1">
                <a:solidFill>
                  <a:schemeClr val="bg1"/>
                </a:solidFill>
                <a:latin typeface="仿宋" panose="02010609060101010101" pitchFamily="49" charset="-122"/>
                <a:ea typeface="仿宋" panose="02010609060101010101" pitchFamily="49" charset="-122"/>
              </a:rPr>
              <a:t>Coldfire</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添加了一个</a:t>
            </a:r>
            <a:r>
              <a:rPr lang="en-US" altLang="zh-CN" dirty="0">
                <a:solidFill>
                  <a:schemeClr val="bg1"/>
                </a:solidFill>
                <a:latin typeface="仿宋" panose="02010609060101010101" pitchFamily="49" charset="-122"/>
                <a:ea typeface="仿宋" panose="02010609060101010101" pitchFamily="49" charset="-122"/>
              </a:rPr>
              <a:t>lifter</a:t>
            </a:r>
            <a:r>
              <a:rPr lang="zh-CN" altLang="en-US" dirty="0">
                <a:solidFill>
                  <a:schemeClr val="bg1"/>
                </a:solidFill>
                <a:latin typeface="仿宋" panose="02010609060101010101" pitchFamily="49" charset="-122"/>
                <a:ea typeface="仿宋" panose="02010609060101010101" pitchFamily="49" charset="-122"/>
              </a:rPr>
              <a:t>，并添加了对特权 </a:t>
            </a:r>
            <a:r>
              <a:rPr lang="en-US" altLang="zh-CN" dirty="0">
                <a:solidFill>
                  <a:schemeClr val="bg1"/>
                </a:solidFill>
                <a:latin typeface="仿宋" panose="02010609060101010101" pitchFamily="49" charset="-122"/>
                <a:ea typeface="仿宋" panose="02010609060101010101" pitchFamily="49" charset="-122"/>
              </a:rPr>
              <a:t>x86 </a:t>
            </a:r>
            <a:r>
              <a:rPr lang="zh-CN" altLang="en-US" dirty="0">
                <a:solidFill>
                  <a:schemeClr val="bg1"/>
                </a:solidFill>
                <a:latin typeface="仿宋" panose="02010609060101010101" pitchFamily="49" charset="-122"/>
                <a:ea typeface="仿宋" panose="02010609060101010101" pitchFamily="49" charset="-122"/>
              </a:rPr>
              <a:t>代码和 </a:t>
            </a:r>
            <a:r>
              <a:rPr lang="en-US" altLang="zh-CN" dirty="0">
                <a:solidFill>
                  <a:schemeClr val="bg1"/>
                </a:solidFill>
                <a:latin typeface="仿宋" panose="02010609060101010101" pitchFamily="49" charset="-122"/>
                <a:ea typeface="仿宋" panose="02010609060101010101" pitchFamily="49" charset="-122"/>
              </a:rPr>
              <a:t>    x86 </a:t>
            </a:r>
            <a:r>
              <a:rPr lang="zh-CN" altLang="en-US" dirty="0">
                <a:solidFill>
                  <a:schemeClr val="bg1"/>
                </a:solidFill>
                <a:latin typeface="仿宋" panose="02010609060101010101" pitchFamily="49" charset="-122"/>
                <a:ea typeface="仿宋" panose="02010609060101010101" pitchFamily="49" charset="-122"/>
              </a:rPr>
              <a:t>内存段的额外支持。</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Implementation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590" y="1380490"/>
            <a:ext cx="9189720" cy="497395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zh-CN" altLang="en-US" dirty="0">
                <a:solidFill>
                  <a:schemeClr val="bg1"/>
                </a:solidFill>
                <a:latin typeface="仿宋" panose="02010609060101010101" pitchFamily="49" charset="-122"/>
                <a:ea typeface="仿宋" panose="02010609060101010101" pitchFamily="49" charset="-122"/>
              </a:rPr>
              <a:t>符号执行环境：</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）全系统符号执行</a:t>
            </a:r>
            <a:r>
              <a:rPr lang="en-US" altLang="zh-CN" dirty="0">
                <a:solidFill>
                  <a:schemeClr val="bg1"/>
                </a:solidFill>
                <a:latin typeface="仿宋" panose="02010609060101010101" pitchFamily="49" charset="-122"/>
                <a:ea typeface="仿宋" panose="02010609060101010101" pitchFamily="49" charset="-122"/>
              </a:rPr>
              <a:t>:</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进行全系统符号执行，它在 </a:t>
            </a:r>
            <a:r>
              <a:rPr lang="en-US" altLang="zh-CN" dirty="0">
                <a:solidFill>
                  <a:schemeClr val="bg1"/>
                </a:solidFill>
                <a:latin typeface="仿宋" panose="02010609060101010101" pitchFamily="49" charset="-122"/>
                <a:ea typeface="仿宋" panose="02010609060101010101" pitchFamily="49" charset="-122"/>
              </a:rPr>
              <a:t>QEMU </a:t>
            </a:r>
            <a:r>
              <a:rPr lang="zh-CN" altLang="en-US" dirty="0">
                <a:solidFill>
                  <a:schemeClr val="bg1"/>
                </a:solidFill>
                <a:latin typeface="仿宋" panose="02010609060101010101" pitchFamily="49" charset="-122"/>
                <a:ea typeface="仿宋" panose="02010609060101010101" pitchFamily="49" charset="-122"/>
              </a:rPr>
              <a:t>的全系统仿真模式内进行符号执行，以将符号执行与硬件环境紧密耦合。</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）中断注入</a:t>
            </a:r>
            <a:r>
              <a:rPr lang="en-US" altLang="zh-CN" dirty="0">
                <a:solidFill>
                  <a:schemeClr val="bg1"/>
                </a:solidFill>
                <a:latin typeface="仿宋" panose="02010609060101010101" pitchFamily="49" charset="-122"/>
                <a:ea typeface="仿宋" panose="02010609060101010101" pitchFamily="49" charset="-122"/>
              </a:rPr>
              <a:t>:</a:t>
            </a:r>
            <a:r>
              <a:rPr lang="zh-CN" altLang="en-US" dirty="0">
                <a:solidFill>
                  <a:schemeClr val="bg1"/>
                </a:solidFill>
                <a:latin typeface="仿宋" panose="02010609060101010101" pitchFamily="49" charset="-122"/>
                <a:ea typeface="仿宋" panose="02010609060101010101" pitchFamily="49" charset="-122"/>
              </a:rPr>
              <a:t>为了在一个固件中到达目标地址，</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可能需要调用一个中断服务程序（</a:t>
            </a:r>
            <a:r>
              <a:rPr lang="en-US" altLang="zh-CN" dirty="0">
                <a:solidFill>
                  <a:schemeClr val="bg1"/>
                </a:solidFill>
                <a:latin typeface="仿宋" panose="02010609060101010101" pitchFamily="49" charset="-122"/>
                <a:ea typeface="仿宋" panose="02010609060101010101" pitchFamily="49" charset="-122"/>
              </a:rPr>
              <a:t>ISR</a:t>
            </a:r>
            <a:r>
              <a:rPr lang="zh-CN" altLang="en-US" dirty="0">
                <a:solidFill>
                  <a:schemeClr val="bg1"/>
                </a:solidFill>
                <a:latin typeface="仿宋" panose="02010609060101010101" pitchFamily="49" charset="-122"/>
                <a:ea typeface="仿宋" panose="02010609060101010101" pitchFamily="49" charset="-122"/>
              </a:rPr>
              <a:t>）。否则，可能会陷入等待</a:t>
            </a:r>
            <a:r>
              <a:rPr lang="en-US" altLang="zh-CN" dirty="0">
                <a:solidFill>
                  <a:schemeClr val="bg1"/>
                </a:solidFill>
                <a:latin typeface="仿宋" panose="02010609060101010101" pitchFamily="49" charset="-122"/>
                <a:ea typeface="仿宋" panose="02010609060101010101" pitchFamily="49" charset="-122"/>
              </a:rPr>
              <a:t>ISR</a:t>
            </a:r>
            <a:r>
              <a:rPr lang="zh-CN" altLang="en-US" dirty="0">
                <a:solidFill>
                  <a:schemeClr val="bg1"/>
                </a:solidFill>
                <a:latin typeface="仿宋" panose="02010609060101010101" pitchFamily="49" charset="-122"/>
                <a:ea typeface="仿宋" panose="02010609060101010101" pitchFamily="49" charset="-122"/>
              </a:rPr>
              <a:t>服务的循环。</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3</a:t>
            </a:r>
            <a:r>
              <a:rPr lang="zh-CN" altLang="en-US" dirty="0">
                <a:solidFill>
                  <a:schemeClr val="bg1"/>
                </a:solidFill>
                <a:latin typeface="仿宋" panose="02010609060101010101" pitchFamily="49" charset="-122"/>
                <a:ea typeface="仿宋" panose="02010609060101010101" pitchFamily="49" charset="-122"/>
              </a:rPr>
              <a:t>）增量</a:t>
            </a:r>
            <a:r>
              <a:rPr lang="en-US" altLang="zh-CN" dirty="0">
                <a:solidFill>
                  <a:schemeClr val="bg1"/>
                </a:solidFill>
                <a:latin typeface="仿宋" panose="02010609060101010101" pitchFamily="49" charset="-122"/>
                <a:ea typeface="仿宋" panose="02010609060101010101" pitchFamily="49" charset="-122"/>
              </a:rPr>
              <a:t>CFG</a:t>
            </a:r>
            <a:r>
              <a:rPr lang="zh-CN" altLang="en-US" dirty="0">
                <a:solidFill>
                  <a:schemeClr val="bg1"/>
                </a:solidFill>
                <a:latin typeface="仿宋" panose="02010609060101010101" pitchFamily="49" charset="-122"/>
                <a:ea typeface="仿宋" panose="02010609060101010101" pitchFamily="49" charset="-122"/>
              </a:rPr>
              <a:t>构建：</a:t>
            </a:r>
            <a:r>
              <a:rPr lang="en-US" altLang="zh-CN" dirty="0" err="1">
                <a:solidFill>
                  <a:schemeClr val="bg1"/>
                </a:solidFill>
                <a:latin typeface="仿宋" panose="02010609060101010101" pitchFamily="49" charset="-122"/>
                <a:ea typeface="仿宋" panose="02010609060101010101" pitchFamily="49" charset="-122"/>
              </a:rPr>
              <a:t>Jetset</a:t>
            </a:r>
            <a:r>
              <a:rPr lang="zh-CN" altLang="en-US" dirty="0">
                <a:solidFill>
                  <a:schemeClr val="bg1"/>
                </a:solidFill>
                <a:latin typeface="仿宋" panose="02010609060101010101" pitchFamily="49" charset="-122"/>
                <a:ea typeface="仿宋" panose="02010609060101010101" pitchFamily="49" charset="-122"/>
              </a:rPr>
              <a:t>依靠距离函数来指导执行</a:t>
            </a:r>
            <a:r>
              <a:rPr lang="en-US" altLang="zh-CN" dirty="0">
                <a:solidFill>
                  <a:schemeClr val="bg1"/>
                </a:solidFill>
                <a:latin typeface="仿宋" panose="02010609060101010101" pitchFamily="49" charset="-122"/>
                <a:ea typeface="仿宋" panose="02010609060101010101" pitchFamily="49" charset="-122"/>
              </a:rPr>
              <a:t>,当 CFG 不完整时，它会导致 Jetset 的距离函数不</a:t>
            </a:r>
            <a:r>
              <a:rPr lang="zh-CN" altLang="en-US" dirty="0">
                <a:solidFill>
                  <a:schemeClr val="bg1"/>
                </a:solidFill>
                <a:latin typeface="仿宋" panose="02010609060101010101" pitchFamily="49" charset="-122"/>
                <a:ea typeface="仿宋" panose="02010609060101010101" pitchFamily="49" charset="-122"/>
              </a:rPr>
              <a:t>完整</a:t>
            </a:r>
            <a:r>
              <a:rPr lang="en-US" altLang="zh-CN" dirty="0">
                <a:solidFill>
                  <a:schemeClr val="bg1"/>
                </a:solidFill>
                <a:latin typeface="仿宋" panose="02010609060101010101" pitchFamily="49" charset="-122"/>
                <a:ea typeface="仿宋" panose="02010609060101010101" pitchFamily="49" charset="-122"/>
              </a:rPr>
              <a:t>，因为它可能会错过更短的路径，或者根本找不到通往目标的路径。</a:t>
            </a:r>
            <a:endParaRPr lang="zh-CN" altLang="en-US" dirty="0">
              <a:solidFill>
                <a:schemeClr val="bg1"/>
              </a:solidFill>
              <a:latin typeface="仿宋" panose="02010609060101010101" pitchFamily="49" charset="-122"/>
              <a:ea typeface="仿宋" panose="02010609060101010101" pitchFamily="49" charset="-122"/>
            </a:endParaRPr>
          </a:p>
          <a:p>
            <a:pPr algn="just"/>
            <a:r>
              <a:rPr lang="zh-CN" altLang="en-US" dirty="0">
                <a:solidFill>
                  <a:schemeClr val="bg1"/>
                </a:solidFill>
                <a:latin typeface="仿宋" panose="02010609060101010101" pitchFamily="49" charset="-122"/>
                <a:ea typeface="仿宋" panose="02010609060101010101" pitchFamily="49" charset="-122"/>
              </a:rPr>
              <a:t>为了在存在这些障碍的情况下有效地搜索目标地址，Jetset 使用增量 CFG 生成。</a:t>
            </a:r>
            <a:endParaRPr lang="zh-CN" altLang="en-US" dirty="0">
              <a:solidFill>
                <a:schemeClr val="bg1"/>
              </a:solidFill>
              <a:latin typeface="仿宋" panose="02010609060101010101" pitchFamily="49" charset="-122"/>
              <a:ea typeface="仿宋" panose="02010609060101010101" pitchFamily="49" charset="-122"/>
            </a:endParaRPr>
          </a:p>
          <a:p>
            <a:pPr marL="285750" indent="-285750" algn="just">
              <a:buFont typeface="Arial" panose="020B0604020202020204" pitchFamily="34" charset="0"/>
              <a:buChar char="•"/>
            </a:pPr>
            <a:r>
              <a:rPr lang="zh-CN" altLang="en-US" dirty="0">
                <a:solidFill>
                  <a:schemeClr val="bg1"/>
                </a:solidFill>
                <a:latin typeface="仿宋" panose="02010609060101010101" pitchFamily="49" charset="-122"/>
                <a:ea typeface="仿宋" panose="02010609060101010101" pitchFamily="49" charset="-122"/>
              </a:rPr>
              <a:t>在符号执行过程中，</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在一个不在 </a:t>
            </a:r>
            <a:r>
              <a:rPr lang="en-US" altLang="zh-CN" dirty="0">
                <a:solidFill>
                  <a:schemeClr val="bg1"/>
                </a:solidFill>
                <a:latin typeface="仿宋" panose="02010609060101010101" pitchFamily="49" charset="-122"/>
                <a:ea typeface="仿宋" panose="02010609060101010101" pitchFamily="49" charset="-122"/>
              </a:rPr>
              <a:t>CFG </a:t>
            </a:r>
            <a:r>
              <a:rPr lang="zh-CN" altLang="en-US" dirty="0">
                <a:solidFill>
                  <a:schemeClr val="bg1"/>
                </a:solidFill>
                <a:latin typeface="仿宋" panose="02010609060101010101" pitchFamily="49" charset="-122"/>
                <a:ea typeface="仿宋" panose="02010609060101010101" pitchFamily="49" charset="-122"/>
              </a:rPr>
              <a:t>中的函数中遇到符号分支，它会遍历调用栈，添加它尚未见过的每个函数，并在调用图中添加边以显示这些函数之间的关系功能。 </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然后在新的控制流图上重新计算其距离函数，这是一种代价</a:t>
            </a:r>
            <a:r>
              <a:rPr lang="zh-CN" altLang="en-US" dirty="0">
                <a:solidFill>
                  <a:schemeClr val="bg1"/>
                </a:solidFill>
                <a:latin typeface="仿宋" panose="02010609060101010101" pitchFamily="49" charset="-122"/>
                <a:ea typeface="仿宋" panose="02010609060101010101" pitchFamily="49" charset="-122"/>
              </a:rPr>
              <a:t>很低的计算。</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4</a:t>
            </a:r>
            <a:r>
              <a:rPr lang="zh-CN" altLang="en-US" dirty="0">
                <a:solidFill>
                  <a:schemeClr val="bg1"/>
                </a:solidFill>
                <a:latin typeface="仿宋" panose="02010609060101010101" pitchFamily="49" charset="-122"/>
                <a:ea typeface="仿宋" panose="02010609060101010101" pitchFamily="49" charset="-122"/>
              </a:rPr>
              <a:t>）优化</a:t>
            </a:r>
            <a:r>
              <a:rPr lang="en-US" altLang="zh-CN" dirty="0">
                <a:solidFill>
                  <a:schemeClr val="bg1"/>
                </a:solidFill>
                <a:latin typeface="仿宋" panose="02010609060101010101" pitchFamily="49" charset="-122"/>
                <a:ea typeface="仿宋" panose="02010609060101010101" pitchFamily="49" charset="-122"/>
              </a:rPr>
              <a:t>SMT</a:t>
            </a:r>
            <a:r>
              <a:rPr lang="zh-CN" altLang="en-US" dirty="0">
                <a:solidFill>
                  <a:schemeClr val="bg1"/>
                </a:solidFill>
                <a:latin typeface="仿宋" panose="02010609060101010101" pitchFamily="49" charset="-122"/>
                <a:ea typeface="仿宋" panose="02010609060101010101" pitchFamily="49" charset="-122"/>
              </a:rPr>
              <a:t>约束：</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使用两种优化来减少在符号执行期间必须处理的符号变量的数量：约束独立性优化和决策终止。</a:t>
            </a:r>
            <a:endParaRPr lang="zh-CN" altLang="en-US" dirty="0">
              <a:solidFill>
                <a:schemeClr val="bg1"/>
              </a:solidFill>
              <a:latin typeface="仿宋" panose="02010609060101010101" pitchFamily="49" charset="-122"/>
              <a:ea typeface="仿宋" panose="02010609060101010101" pitchFamily="49" charset="-122"/>
            </a:endParaRPr>
          </a:p>
          <a:p>
            <a:pPr marL="285750" indent="-285750" algn="just">
              <a:buFont typeface="Arial" panose="020B0604020202020204" pitchFamily="34" charset="0"/>
              <a:buChar char="•"/>
            </a:pPr>
            <a:r>
              <a:rPr lang="en-US" altLang="zh-CN" dirty="0">
                <a:solidFill>
                  <a:schemeClr val="bg1"/>
                </a:solidFill>
                <a:latin typeface="仿宋" panose="02010609060101010101" pitchFamily="49" charset="-122"/>
                <a:ea typeface="仿宋" panose="02010609060101010101" pitchFamily="49" charset="-122"/>
              </a:rPr>
              <a:t>在检查当前路径的可满足性之前，Jetset 只将当前符号分支中使用的约束提交给 SMT 求解器，大大减少了每个分支处理的符号变量的数量。 </a:t>
            </a:r>
            <a:endParaRPr lang="en-US" altLang="zh-CN" dirty="0">
              <a:solidFill>
                <a:schemeClr val="bg1"/>
              </a:solidFill>
              <a:latin typeface="仿宋" panose="02010609060101010101" pitchFamily="49" charset="-122"/>
              <a:ea typeface="仿宋" panose="02010609060101010101" pitchFamily="49" charset="-122"/>
            </a:endParaRPr>
          </a:p>
          <a:p>
            <a:pPr marL="285750" indent="-285750" algn="just">
              <a:buFont typeface="Arial" panose="020B0604020202020204" pitchFamily="34" charset="0"/>
              <a:buChar char="•"/>
            </a:pPr>
            <a:r>
              <a:rPr lang="zh-CN" altLang="en-US" dirty="0">
                <a:solidFill>
                  <a:schemeClr val="bg1"/>
                </a:solidFill>
                <a:latin typeface="仿宋" panose="02010609060101010101" pitchFamily="49" charset="-122"/>
                <a:ea typeface="仿宋" panose="02010609060101010101" pitchFamily="49" charset="-122"/>
              </a:rPr>
              <a:t>对于非常复杂的固件（比如树莓派</a:t>
            </a:r>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），使用决策终止，即</a:t>
            </a:r>
            <a:r>
              <a:rPr lang="en-US" altLang="zh-CN" dirty="0">
                <a:solidFill>
                  <a:schemeClr val="bg1"/>
                </a:solidFill>
                <a:latin typeface="仿宋" panose="02010609060101010101" pitchFamily="49" charset="-122"/>
                <a:ea typeface="仿宋" panose="02010609060101010101" pitchFamily="49" charset="-122"/>
              </a:rPr>
              <a:t>在同一地址的符号值上分支 n 次而没有崩溃后，Jetset 停止符号处理该变量，并在</a:t>
            </a:r>
            <a:r>
              <a:rPr lang="zh-CN" altLang="en-US" dirty="0">
                <a:solidFill>
                  <a:schemeClr val="bg1"/>
                </a:solidFill>
                <a:latin typeface="仿宋" panose="02010609060101010101" pitchFamily="49" charset="-122"/>
                <a:ea typeface="仿宋" panose="02010609060101010101" pitchFamily="49" charset="-122"/>
              </a:rPr>
              <a:t>合成</a:t>
            </a:r>
            <a:r>
              <a:rPr lang="en-US" altLang="zh-CN" dirty="0">
                <a:solidFill>
                  <a:schemeClr val="bg1"/>
                </a:solidFill>
                <a:latin typeface="仿宋" panose="02010609060101010101" pitchFamily="49" charset="-122"/>
                <a:ea typeface="仿宋" panose="02010609060101010101" pitchFamily="49" charset="-122"/>
              </a:rPr>
              <a:t>阶段之前使其具体化。通过具体化早期读取的设备，最终确定减少了复杂固件所需的符号变量的数量</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Implementation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zh-CN" altLang="en-US" dirty="0">
                <a:solidFill>
                  <a:schemeClr val="bg1"/>
                </a:solidFill>
                <a:latin typeface="仿宋" panose="02010609060101010101" pitchFamily="49" charset="-122"/>
                <a:ea typeface="仿宋" panose="02010609060101010101" pitchFamily="49" charset="-122"/>
              </a:rPr>
              <a:t>外设合成：推理阶段的输出是一组对沿从入口点到目标的路径从设备寄存器读取的值的约束。在合成阶段，</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生成满足这些约束的合成设备。</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1</a:t>
            </a:r>
            <a:r>
              <a:rPr lang="zh-CN" altLang="en-US" dirty="0">
                <a:solidFill>
                  <a:schemeClr val="bg1"/>
                </a:solidFill>
                <a:latin typeface="仿宋" panose="02010609060101010101" pitchFamily="49" charset="-122"/>
                <a:ea typeface="仿宋" panose="02010609060101010101" pitchFamily="49" charset="-122"/>
              </a:rPr>
              <a:t>）</a:t>
            </a:r>
            <a:r>
              <a:rPr lang="en-US" altLang="zh-CN" dirty="0">
                <a:solidFill>
                  <a:schemeClr val="bg1"/>
                </a:solidFill>
                <a:latin typeface="仿宋" panose="02010609060101010101" pitchFamily="49" charset="-122"/>
                <a:ea typeface="仿宋" panose="02010609060101010101" pitchFamily="49" charset="-122"/>
              </a:rPr>
              <a:t>I/O</a:t>
            </a:r>
            <a:r>
              <a:rPr lang="zh-CN" altLang="en-US" dirty="0">
                <a:solidFill>
                  <a:schemeClr val="bg1"/>
                </a:solidFill>
                <a:latin typeface="仿宋" panose="02010609060101010101" pitchFamily="49" charset="-122"/>
                <a:ea typeface="仿宋" panose="02010609060101010101" pitchFamily="49" charset="-122"/>
              </a:rPr>
              <a:t>合成：内存映射 </a:t>
            </a:r>
            <a:r>
              <a:rPr lang="en-US" altLang="zh-CN" dirty="0">
                <a:solidFill>
                  <a:schemeClr val="bg1"/>
                </a:solidFill>
                <a:latin typeface="仿宋" panose="02010609060101010101" pitchFamily="49" charset="-122"/>
                <a:ea typeface="仿宋" panose="02010609060101010101" pitchFamily="49" charset="-122"/>
              </a:rPr>
              <a:t>I/O </a:t>
            </a:r>
            <a:r>
              <a:rPr lang="zh-CN" altLang="en-US" dirty="0">
                <a:solidFill>
                  <a:schemeClr val="bg1"/>
                </a:solidFill>
                <a:latin typeface="仿宋" panose="02010609060101010101" pitchFamily="49" charset="-122"/>
                <a:ea typeface="仿宋" panose="02010609060101010101" pitchFamily="49" charset="-122"/>
              </a:rPr>
              <a:t>是固件与硬件设备交互的主要机制。固件通常根据此 </a:t>
            </a:r>
            <a:r>
              <a:rPr lang="en-US" altLang="zh-CN" dirty="0">
                <a:solidFill>
                  <a:schemeClr val="bg1"/>
                </a:solidFill>
                <a:latin typeface="仿宋" panose="02010609060101010101" pitchFamily="49" charset="-122"/>
                <a:ea typeface="仿宋" panose="02010609060101010101" pitchFamily="49" charset="-122"/>
              </a:rPr>
              <a:t>I/O </a:t>
            </a:r>
            <a:r>
              <a:rPr lang="zh-CN" altLang="en-US" dirty="0">
                <a:solidFill>
                  <a:schemeClr val="bg1"/>
                </a:solidFill>
                <a:latin typeface="仿宋" panose="02010609060101010101" pitchFamily="49" charset="-122"/>
                <a:ea typeface="仿宋" panose="02010609060101010101" pitchFamily="49" charset="-122"/>
              </a:rPr>
              <a:t>的结果做出决策。为了生成设备仿真器，</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首先从成功启动的程序路径中提取符号设备 </a:t>
            </a:r>
            <a:r>
              <a:rPr lang="en-US" altLang="zh-CN" dirty="0">
                <a:solidFill>
                  <a:schemeClr val="bg1"/>
                </a:solidFill>
                <a:latin typeface="仿宋" panose="02010609060101010101" pitchFamily="49" charset="-122"/>
                <a:ea typeface="仿宋" panose="02010609060101010101" pitchFamily="49" charset="-122"/>
              </a:rPr>
              <a:t>I/O </a:t>
            </a:r>
            <a:r>
              <a:rPr lang="zh-CN" altLang="en-US" dirty="0">
                <a:solidFill>
                  <a:schemeClr val="bg1"/>
                </a:solidFill>
                <a:latin typeface="仿宋" panose="02010609060101010101" pitchFamily="49" charset="-122"/>
                <a:ea typeface="仿宋" panose="02010609060101010101" pitchFamily="49" charset="-122"/>
              </a:rPr>
              <a:t>跟踪。然后，它将所有 </a:t>
            </a:r>
            <a:r>
              <a:rPr lang="en-US" altLang="zh-CN" dirty="0">
                <a:solidFill>
                  <a:schemeClr val="bg1"/>
                </a:solidFill>
                <a:latin typeface="仿宋" panose="02010609060101010101" pitchFamily="49" charset="-122"/>
                <a:ea typeface="仿宋" panose="02010609060101010101" pitchFamily="49" charset="-122"/>
              </a:rPr>
              <a:t>I/O </a:t>
            </a:r>
            <a:r>
              <a:rPr lang="zh-CN" altLang="en-US" dirty="0">
                <a:solidFill>
                  <a:schemeClr val="bg1"/>
                </a:solidFill>
                <a:latin typeface="仿宋" panose="02010609060101010101" pitchFamily="49" charset="-122"/>
                <a:ea typeface="仿宋" panose="02010609060101010101" pitchFamily="49" charset="-122"/>
              </a:rPr>
              <a:t>读取的值</a:t>
            </a:r>
            <a:r>
              <a:rPr lang="zh-CN" altLang="en-US">
                <a:solidFill>
                  <a:schemeClr val="bg1"/>
                </a:solidFill>
                <a:latin typeface="仿宋" panose="02010609060101010101" pitchFamily="49" charset="-122"/>
                <a:ea typeface="仿宋" panose="02010609060101010101" pitchFamily="49" charset="-122"/>
              </a:rPr>
              <a:t>具体化在成功</a:t>
            </a:r>
            <a:r>
              <a:rPr lang="zh-CN" altLang="en-US" dirty="0">
                <a:solidFill>
                  <a:schemeClr val="bg1"/>
                </a:solidFill>
                <a:latin typeface="仿宋" panose="02010609060101010101" pitchFamily="49" charset="-122"/>
                <a:ea typeface="仿宋" panose="02010609060101010101" pitchFamily="49" charset="-122"/>
              </a:rPr>
              <a:t>找到</a:t>
            </a:r>
            <a:r>
              <a:rPr lang="zh-CN" altLang="en-US" dirty="0">
                <a:solidFill>
                  <a:schemeClr val="bg1"/>
                </a:solidFill>
                <a:latin typeface="仿宋" panose="02010609060101010101" pitchFamily="49" charset="-122"/>
                <a:ea typeface="仿宋" panose="02010609060101010101" pitchFamily="49" charset="-122"/>
              </a:rPr>
              <a:t>启动地址的一组约束下。</a:t>
            </a:r>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2</a:t>
            </a:r>
            <a:r>
              <a:rPr lang="zh-CN" altLang="en-US" dirty="0">
                <a:solidFill>
                  <a:schemeClr val="bg1"/>
                </a:solidFill>
                <a:latin typeface="仿宋" panose="02010609060101010101" pitchFamily="49" charset="-122"/>
                <a:ea typeface="仿宋" panose="02010609060101010101" pitchFamily="49" charset="-122"/>
              </a:rPr>
              <a:t>）中断合成：</a:t>
            </a:r>
            <a:r>
              <a:rPr lang="en-US" altLang="zh-CN" dirty="0" err="1">
                <a:solidFill>
                  <a:schemeClr val="bg1"/>
                </a:solidFill>
                <a:latin typeface="仿宋" panose="02010609060101010101" pitchFamily="49" charset="-122"/>
                <a:ea typeface="仿宋" panose="02010609060101010101" pitchFamily="49" charset="-122"/>
              </a:rPr>
              <a:t>Jetset</a:t>
            </a:r>
            <a:r>
              <a:rPr lang="en-US" altLang="zh-CN" dirty="0">
                <a:solidFill>
                  <a:schemeClr val="bg1"/>
                </a:solidFill>
                <a:latin typeface="仿宋" panose="02010609060101010101" pitchFamily="49" charset="-122"/>
                <a:ea typeface="仿宋" panose="02010609060101010101" pitchFamily="49" charset="-122"/>
              </a:rPr>
              <a:t> </a:t>
            </a:r>
            <a:r>
              <a:rPr lang="zh-CN" altLang="en-US" dirty="0">
                <a:solidFill>
                  <a:schemeClr val="bg1"/>
                </a:solidFill>
                <a:latin typeface="仿宋" panose="02010609060101010101" pitchFamily="49" charset="-122"/>
                <a:ea typeface="仿宋" panose="02010609060101010101" pitchFamily="49" charset="-122"/>
              </a:rPr>
              <a:t>在具体仿真期间注入中断，以确保合成的仿真器遵循与推理阶段相同的程序目标路径。</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3" name="矩形 2"/>
          <p:cNvSpPr/>
          <p:nvPr/>
        </p:nvSpPr>
        <p:spPr>
          <a:xfrm>
            <a:off x="1545336" y="1380744"/>
            <a:ext cx="9189720" cy="29809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altLang="zh-CN" dirty="0">
                <a:solidFill>
                  <a:schemeClr val="bg1"/>
                </a:solidFill>
                <a:latin typeface="仿宋" panose="02010609060101010101" pitchFamily="49" charset="-122"/>
                <a:ea typeface="仿宋" panose="02010609060101010101" pitchFamily="49" charset="-122"/>
              </a:rPr>
              <a:t>RQ1:</a:t>
            </a:r>
            <a:r>
              <a:rPr lang="zh-CN" altLang="en-US" dirty="0">
                <a:solidFill>
                  <a:schemeClr val="bg1"/>
                </a:solidFill>
                <a:latin typeface="仿宋" panose="02010609060101010101" pitchFamily="49" charset="-122"/>
                <a:ea typeface="仿宋" panose="02010609060101010101" pitchFamily="49" charset="-122"/>
              </a:rPr>
              <a:t>符号执行来推断预期的外设行为是否足够准确？</a:t>
            </a:r>
            <a:endParaRPr lang="en-US" altLang="zh-CN" dirty="0">
              <a:solidFill>
                <a:schemeClr val="bg1"/>
              </a:solidFill>
              <a:latin typeface="仿宋" panose="02010609060101010101" pitchFamily="49" charset="-122"/>
              <a:ea typeface="仿宋" panose="02010609060101010101" pitchFamily="49" charset="-122"/>
            </a:endParaRPr>
          </a:p>
          <a:p>
            <a:pPr algn="just"/>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RQ2:Jetset</a:t>
            </a:r>
            <a:r>
              <a:rPr lang="zh-CN" altLang="en-US" dirty="0">
                <a:solidFill>
                  <a:schemeClr val="bg1"/>
                </a:solidFill>
                <a:latin typeface="仿宋" panose="02010609060101010101" pitchFamily="49" charset="-122"/>
                <a:ea typeface="仿宋" panose="02010609060101010101" pitchFamily="49" charset="-122"/>
              </a:rPr>
              <a:t>是否能够在跨多个应用领域的各种嵌入式系统架构上运行固件？</a:t>
            </a:r>
            <a:endParaRPr lang="en-US" altLang="zh-CN" dirty="0">
              <a:solidFill>
                <a:schemeClr val="bg1"/>
              </a:solidFill>
              <a:latin typeface="仿宋" panose="02010609060101010101" pitchFamily="49" charset="-122"/>
              <a:ea typeface="仿宋" panose="02010609060101010101" pitchFamily="49" charset="-122"/>
            </a:endParaRPr>
          </a:p>
          <a:p>
            <a:pPr algn="just"/>
            <a:endParaRPr lang="en-US" altLang="zh-CN" dirty="0">
              <a:solidFill>
                <a:schemeClr val="bg1"/>
              </a:solidFill>
              <a:latin typeface="仿宋" panose="02010609060101010101" pitchFamily="49" charset="-122"/>
              <a:ea typeface="仿宋" panose="02010609060101010101" pitchFamily="49" charset="-122"/>
            </a:endParaRPr>
          </a:p>
          <a:p>
            <a:pPr algn="just"/>
            <a:r>
              <a:rPr lang="en-US" altLang="zh-CN" dirty="0">
                <a:solidFill>
                  <a:schemeClr val="bg1"/>
                </a:solidFill>
                <a:latin typeface="仿宋" panose="02010609060101010101" pitchFamily="49" charset="-122"/>
                <a:ea typeface="仿宋" panose="02010609060101010101" pitchFamily="49" charset="-122"/>
              </a:rPr>
              <a:t>RQ3:Jetset</a:t>
            </a:r>
            <a:r>
              <a:rPr lang="zh-CN" altLang="en-US" dirty="0">
                <a:solidFill>
                  <a:schemeClr val="bg1"/>
                </a:solidFill>
                <a:latin typeface="仿宋" panose="02010609060101010101" pitchFamily="49" charset="-122"/>
                <a:ea typeface="仿宋" panose="02010609060101010101" pitchFamily="49" charset="-122"/>
              </a:rPr>
              <a:t>效果怎样？是否能和</a:t>
            </a:r>
            <a:r>
              <a:rPr lang="en-US" altLang="zh-CN" dirty="0">
                <a:solidFill>
                  <a:schemeClr val="bg1"/>
                </a:solidFill>
                <a:latin typeface="仿宋" panose="02010609060101010101" pitchFamily="49" charset="-122"/>
                <a:ea typeface="仿宋" panose="02010609060101010101" pitchFamily="49" charset="-122"/>
              </a:rPr>
              <a:t>P2IM</a:t>
            </a:r>
            <a:r>
              <a:rPr lang="zh-CN" altLang="en-US" dirty="0">
                <a:solidFill>
                  <a:schemeClr val="bg1"/>
                </a:solidFill>
                <a:latin typeface="仿宋" panose="02010609060101010101" pitchFamily="49" charset="-122"/>
                <a:ea typeface="仿宋" panose="02010609060101010101" pitchFamily="49" charset="-122"/>
              </a:rPr>
              <a:t>效果差不多。</a:t>
            </a:r>
            <a:endParaRPr lang="en-US" altLang="zh-CN" dirty="0">
              <a:solidFill>
                <a:schemeClr val="bg1"/>
              </a:solidFill>
              <a:latin typeface="仿宋" panose="02010609060101010101" pitchFamily="49" charset="-122"/>
              <a:ea typeface="仿宋"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419"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dirty="0">
                <a:solidFill>
                  <a:schemeClr val="bg1"/>
                </a:solidFill>
              </a:rPr>
              <a:t>    ● 13 </a:t>
            </a:r>
            <a:r>
              <a:rPr lang="zh-CN" altLang="en-US" dirty="0">
                <a:solidFill>
                  <a:schemeClr val="bg1"/>
                </a:solidFill>
              </a:rPr>
              <a:t>嵌入式系统（</a:t>
            </a:r>
            <a:r>
              <a:rPr lang="en-US" altLang="zh-CN" dirty="0">
                <a:solidFill>
                  <a:schemeClr val="bg1"/>
                </a:solidFill>
              </a:rPr>
              <a:t>4</a:t>
            </a:r>
            <a:r>
              <a:rPr lang="zh-CN" altLang="en-US" dirty="0">
                <a:solidFill>
                  <a:schemeClr val="bg1"/>
                </a:solidFill>
              </a:rPr>
              <a:t>个原始的，</a:t>
            </a:r>
            <a:r>
              <a:rPr lang="en-US" altLang="zh-CN" dirty="0">
                <a:solidFill>
                  <a:schemeClr val="bg1"/>
                </a:solidFill>
              </a:rPr>
              <a:t>9</a:t>
            </a:r>
            <a:r>
              <a:rPr lang="zh-CN" altLang="en-US" dirty="0">
                <a:solidFill>
                  <a:schemeClr val="bg1"/>
                </a:solidFill>
              </a:rPr>
              <a:t>个是由</a:t>
            </a:r>
            <a:r>
              <a:rPr lang="en-US" altLang="zh-CN" dirty="0">
                <a:solidFill>
                  <a:schemeClr val="bg1"/>
                </a:solidFill>
              </a:rPr>
              <a:t>P2IM</a:t>
            </a:r>
            <a:r>
              <a:rPr lang="zh-CN" altLang="en-US" dirty="0">
                <a:solidFill>
                  <a:schemeClr val="bg1"/>
                </a:solidFill>
              </a:rPr>
              <a:t>评估的系统）</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 3</a:t>
            </a:r>
            <a:r>
              <a:rPr lang="zh-CN" altLang="en-US" dirty="0">
                <a:solidFill>
                  <a:schemeClr val="bg1"/>
                </a:solidFill>
              </a:rPr>
              <a:t>种不同的架构</a:t>
            </a:r>
            <a:r>
              <a:rPr lang="en-US" altLang="zh-CN" dirty="0">
                <a:solidFill>
                  <a:schemeClr val="bg1"/>
                </a:solidFill>
              </a:rPr>
              <a:t>(ARM, i386, m68k-coldfire)</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 4 </a:t>
            </a:r>
            <a:r>
              <a:rPr lang="zh-CN" altLang="en-US" dirty="0">
                <a:solidFill>
                  <a:schemeClr val="bg1"/>
                </a:solidFill>
              </a:rPr>
              <a:t>种操作系统</a:t>
            </a:r>
            <a:r>
              <a:rPr lang="en-US" altLang="zh-CN" dirty="0">
                <a:solidFill>
                  <a:schemeClr val="bg1"/>
                </a:solidFill>
              </a:rPr>
              <a:t>: Linux, VRTX, RIOT, Arduino (+ 4 bare metal)</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 Average synthesis time ~14 minutes (one subject took 2 hours 34 minutes)</a:t>
            </a:r>
            <a:endParaRPr lang="en-US" altLang="zh-CN"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419"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实验对象：树莓派</a:t>
            </a:r>
            <a:r>
              <a:rPr lang="en-US" altLang="zh-CN" dirty="0">
                <a:solidFill>
                  <a:schemeClr val="bg1"/>
                </a:solidFill>
              </a:rPr>
              <a:t>2</a:t>
            </a:r>
            <a:endParaRPr lang="en-US" altLang="zh-CN" dirty="0">
              <a:solidFill>
                <a:schemeClr val="bg1"/>
              </a:solidFill>
            </a:endParaRPr>
          </a:p>
          <a:p>
            <a:r>
              <a:rPr lang="zh-CN" altLang="en-US" dirty="0">
                <a:solidFill>
                  <a:schemeClr val="bg1"/>
                </a:solidFill>
              </a:rPr>
              <a:t>实验方法：使用</a:t>
            </a:r>
            <a:r>
              <a:rPr lang="en-US" altLang="zh-CN" dirty="0" err="1">
                <a:solidFill>
                  <a:schemeClr val="bg1"/>
                </a:solidFill>
              </a:rPr>
              <a:t>Jetset</a:t>
            </a:r>
            <a:r>
              <a:rPr lang="zh-CN" altLang="en-US" dirty="0">
                <a:solidFill>
                  <a:schemeClr val="bg1"/>
                </a:solidFill>
              </a:rPr>
              <a:t>合成外设和</a:t>
            </a:r>
            <a:r>
              <a:rPr lang="en-US" altLang="zh-CN" dirty="0">
                <a:solidFill>
                  <a:schemeClr val="bg1"/>
                </a:solidFill>
              </a:rPr>
              <a:t>QEMU</a:t>
            </a:r>
            <a:r>
              <a:rPr lang="zh-CN" altLang="en-US" dirty="0">
                <a:solidFill>
                  <a:schemeClr val="bg1"/>
                </a:solidFill>
              </a:rPr>
              <a:t>官方支持的树莓派</a:t>
            </a:r>
            <a:r>
              <a:rPr lang="en-US" altLang="zh-CN" dirty="0">
                <a:solidFill>
                  <a:schemeClr val="bg1"/>
                </a:solidFill>
              </a:rPr>
              <a:t>2</a:t>
            </a:r>
            <a:r>
              <a:rPr lang="zh-CN" altLang="en-US" dirty="0">
                <a:solidFill>
                  <a:schemeClr val="bg1"/>
                </a:solidFill>
              </a:rPr>
              <a:t>的相关硬件进行对比，并和真实的物理硬件进行比较。</a:t>
            </a:r>
            <a:endParaRPr lang="en-US" altLang="zh-CN" dirty="0">
              <a:solidFill>
                <a:schemeClr val="bg1"/>
              </a:solidFill>
            </a:endParaRPr>
          </a:p>
          <a:p>
            <a:endParaRPr lang="en-US" altLang="zh-CN"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419"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4702810" y="1545590"/>
            <a:ext cx="5135880" cy="430657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实验结果：</a:t>
            </a:r>
            <a:endParaRPr lang="en-US" altLang="zh-CN" dirty="0">
              <a:solidFill>
                <a:schemeClr val="bg1"/>
              </a:solidFill>
            </a:endParaRPr>
          </a:p>
          <a:p>
            <a:r>
              <a:rPr lang="zh-CN" altLang="en-US" dirty="0">
                <a:solidFill>
                  <a:schemeClr val="bg1"/>
                </a:solidFill>
              </a:rPr>
              <a:t>在和</a:t>
            </a:r>
            <a:r>
              <a:rPr lang="en-US" altLang="zh-CN" dirty="0">
                <a:solidFill>
                  <a:schemeClr val="bg1"/>
                </a:solidFill>
              </a:rPr>
              <a:t>QEMU</a:t>
            </a:r>
            <a:r>
              <a:rPr lang="zh-CN" altLang="en-US" dirty="0">
                <a:solidFill>
                  <a:schemeClr val="bg1"/>
                </a:solidFill>
              </a:rPr>
              <a:t>官方的树莓派的硬件生成的</a:t>
            </a:r>
            <a:r>
              <a:rPr lang="en-US" altLang="zh-CN" dirty="0">
                <a:solidFill>
                  <a:schemeClr val="bg1"/>
                </a:solidFill>
              </a:rPr>
              <a:t>123198</a:t>
            </a:r>
            <a:r>
              <a:rPr lang="zh-CN" altLang="en-US" dirty="0">
                <a:solidFill>
                  <a:schemeClr val="bg1"/>
                </a:solidFill>
              </a:rPr>
              <a:t>个测试用例中，</a:t>
            </a:r>
            <a:r>
              <a:rPr lang="en-US" altLang="zh-CN" dirty="0" err="1">
                <a:solidFill>
                  <a:schemeClr val="bg1"/>
                </a:solidFill>
              </a:rPr>
              <a:t>Jetset</a:t>
            </a:r>
            <a:r>
              <a:rPr lang="zh-CN" altLang="en-US" dirty="0">
                <a:solidFill>
                  <a:schemeClr val="bg1"/>
                </a:solidFill>
              </a:rPr>
              <a:t>生成的设备和官方模拟设备有一样的行为，包括发现错误跟踪，系统调用返回值，模糊路径等。</a:t>
            </a:r>
            <a:endParaRPr lang="en-US" altLang="zh-CN" dirty="0">
              <a:solidFill>
                <a:schemeClr val="bg1"/>
              </a:solidFill>
            </a:endParaRPr>
          </a:p>
          <a:p>
            <a:r>
              <a:rPr lang="zh-CN" altLang="en-US" dirty="0">
                <a:solidFill>
                  <a:schemeClr val="bg1"/>
                </a:solidFill>
              </a:rPr>
              <a:t>而在</a:t>
            </a:r>
            <a:r>
              <a:rPr lang="en-US" altLang="zh-CN" dirty="0" err="1">
                <a:solidFill>
                  <a:schemeClr val="bg1"/>
                </a:solidFill>
              </a:rPr>
              <a:t>Jetset</a:t>
            </a:r>
            <a:r>
              <a:rPr lang="zh-CN" altLang="en-US" dirty="0">
                <a:solidFill>
                  <a:schemeClr val="bg1"/>
                </a:solidFill>
              </a:rPr>
              <a:t>生成的合成外设和真实外设的对比实验中，一共生成了</a:t>
            </a:r>
            <a:r>
              <a:rPr lang="en-US" altLang="zh-CN" dirty="0">
                <a:solidFill>
                  <a:schemeClr val="bg1"/>
                </a:solidFill>
              </a:rPr>
              <a:t>14661</a:t>
            </a:r>
            <a:r>
              <a:rPr lang="zh-CN" altLang="en-US" dirty="0">
                <a:solidFill>
                  <a:schemeClr val="bg1"/>
                </a:solidFill>
              </a:rPr>
              <a:t>个随机测试用例，在物理外设上观察到了和合成外设相同的行为。</a:t>
            </a:r>
            <a:endParaRPr lang="en-US" altLang="zh-CN" dirty="0">
              <a:solidFill>
                <a:schemeClr val="bg1"/>
              </a:solidFill>
            </a:endParaRPr>
          </a:p>
        </p:txBody>
      </p:sp>
      <p:pic>
        <p:nvPicPr>
          <p:cNvPr id="6" name="图片 5"/>
          <p:cNvPicPr>
            <a:picLocks noChangeAspect="1"/>
          </p:cNvPicPr>
          <p:nvPr/>
        </p:nvPicPr>
        <p:blipFill>
          <a:blip r:embed="rId1"/>
          <a:stretch>
            <a:fillRect/>
          </a:stretch>
        </p:blipFill>
        <p:spPr>
          <a:xfrm>
            <a:off x="222717" y="803635"/>
            <a:ext cx="3101609" cy="580694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实验对象：</a:t>
            </a:r>
            <a:r>
              <a:rPr lang="en-US" altLang="zh-CN" dirty="0">
                <a:solidFill>
                  <a:schemeClr val="bg1"/>
                </a:solidFill>
              </a:rPr>
              <a:t> </a:t>
            </a:r>
            <a:r>
              <a:rPr lang="en-US" altLang="zh-CN" dirty="0" err="1">
                <a:solidFill>
                  <a:schemeClr val="bg1"/>
                </a:solidFill>
              </a:rPr>
              <a:t>BeagleBoard-xM</a:t>
            </a:r>
            <a:endParaRPr lang="en-US" altLang="zh-CN" dirty="0">
              <a:solidFill>
                <a:schemeClr val="bg1"/>
              </a:solidFill>
            </a:endParaRPr>
          </a:p>
          <a:p>
            <a:r>
              <a:rPr lang="zh-CN" altLang="en-US" dirty="0">
                <a:solidFill>
                  <a:schemeClr val="bg1"/>
                </a:solidFill>
              </a:rPr>
              <a:t>实验方法：使用</a:t>
            </a:r>
            <a:r>
              <a:rPr lang="en-US" altLang="zh-CN" dirty="0" err="1">
                <a:solidFill>
                  <a:schemeClr val="bg1"/>
                </a:solidFill>
              </a:rPr>
              <a:t>Jetset</a:t>
            </a:r>
            <a:r>
              <a:rPr lang="zh-CN" altLang="en-US" dirty="0">
                <a:solidFill>
                  <a:schemeClr val="bg1"/>
                </a:solidFill>
              </a:rPr>
              <a:t>合成外设对</a:t>
            </a:r>
            <a:r>
              <a:rPr lang="en-US" altLang="zh-CN" dirty="0" err="1">
                <a:solidFill>
                  <a:schemeClr val="bg1"/>
                </a:solidFill>
              </a:rPr>
              <a:t>BeagleBoard-xM</a:t>
            </a:r>
            <a:r>
              <a:rPr lang="zh-CN" altLang="en-US" dirty="0">
                <a:solidFill>
                  <a:schemeClr val="bg1"/>
                </a:solidFill>
              </a:rPr>
              <a:t>的第一阶段引导加载程序</a:t>
            </a:r>
            <a:r>
              <a:rPr lang="en-US" altLang="zh-CN" dirty="0">
                <a:solidFill>
                  <a:schemeClr val="bg1"/>
                </a:solidFill>
              </a:rPr>
              <a:t>X-Load</a:t>
            </a:r>
            <a:r>
              <a:rPr lang="zh-CN" altLang="en-US" dirty="0">
                <a:solidFill>
                  <a:schemeClr val="bg1"/>
                </a:solidFill>
              </a:rPr>
              <a:t>进行测试。</a:t>
            </a:r>
            <a:endParaRPr lang="en-US" altLang="zh-CN" dirty="0">
              <a:solidFill>
                <a:schemeClr val="bg1"/>
              </a:solidFill>
            </a:endParaRPr>
          </a:p>
          <a:p>
            <a:endParaRPr lang="en-US" altLang="zh-CN"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5294375" y="1472184"/>
            <a:ext cx="5276089"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实验结果：</a:t>
            </a:r>
            <a:r>
              <a:rPr lang="en-US" altLang="zh-CN" dirty="0">
                <a:solidFill>
                  <a:schemeClr val="bg1"/>
                </a:solidFill>
              </a:rPr>
              <a:t>X-Loader </a:t>
            </a:r>
            <a:r>
              <a:rPr lang="zh-CN" altLang="en-US" dirty="0">
                <a:solidFill>
                  <a:schemeClr val="bg1"/>
                </a:solidFill>
              </a:rPr>
              <a:t>在 </a:t>
            </a:r>
            <a:r>
              <a:rPr lang="en-US" altLang="zh-CN" dirty="0">
                <a:solidFill>
                  <a:schemeClr val="bg1"/>
                </a:solidFill>
              </a:rPr>
              <a:t>29 </a:t>
            </a:r>
            <a:r>
              <a:rPr lang="zh-CN" altLang="en-US" dirty="0">
                <a:solidFill>
                  <a:schemeClr val="bg1"/>
                </a:solidFill>
              </a:rPr>
              <a:t>秒内到达目标地址功能，但是模拟器在尝试执行串行引导时到达我们想要的引导地址后崩溃。这个可能是</a:t>
            </a:r>
            <a:r>
              <a:rPr lang="en-US" altLang="zh-CN" dirty="0" err="1">
                <a:solidFill>
                  <a:schemeClr val="bg1"/>
                </a:solidFill>
              </a:rPr>
              <a:t>Jetset</a:t>
            </a:r>
            <a:r>
              <a:rPr lang="zh-CN" altLang="en-US" dirty="0">
                <a:solidFill>
                  <a:schemeClr val="bg1"/>
                </a:solidFill>
              </a:rPr>
              <a:t>无法生成有效的</a:t>
            </a:r>
            <a:r>
              <a:rPr lang="en-US" altLang="zh-CN" dirty="0">
                <a:solidFill>
                  <a:schemeClr val="bg1"/>
                </a:solidFill>
              </a:rPr>
              <a:t>ARM</a:t>
            </a:r>
            <a:r>
              <a:rPr lang="zh-CN" altLang="en-US" dirty="0">
                <a:solidFill>
                  <a:schemeClr val="bg1"/>
                </a:solidFill>
              </a:rPr>
              <a:t>程序集并提供给串行读取。</a:t>
            </a:r>
            <a:endParaRPr lang="en-US" altLang="zh-CN" dirty="0">
              <a:solidFill>
                <a:schemeClr val="bg1"/>
              </a:solidFill>
            </a:endParaRPr>
          </a:p>
        </p:txBody>
      </p:sp>
      <p:pic>
        <p:nvPicPr>
          <p:cNvPr id="6" name="图片 5"/>
          <p:cNvPicPr>
            <a:picLocks noChangeAspect="1"/>
          </p:cNvPicPr>
          <p:nvPr/>
        </p:nvPicPr>
        <p:blipFill>
          <a:blip r:embed="rId1"/>
          <a:stretch>
            <a:fillRect/>
          </a:stretch>
        </p:blipFill>
        <p:spPr>
          <a:xfrm>
            <a:off x="161479" y="907532"/>
            <a:ext cx="4419983" cy="58526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44"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2603032" cy="460375"/>
          </a:xfrm>
          <a:prstGeom prst="rect">
            <a:avLst/>
          </a:prstGeom>
        </p:spPr>
        <p:txBody>
          <a:bodyPr wrap="square">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Author Team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p:cNvPicPr>
            <a:picLocks noChangeAspect="1"/>
          </p:cNvPicPr>
          <p:nvPr/>
        </p:nvPicPr>
        <p:blipFill>
          <a:blip r:embed="rId1"/>
          <a:stretch>
            <a:fillRect/>
          </a:stretch>
        </p:blipFill>
        <p:spPr>
          <a:xfrm>
            <a:off x="-29400" y="1488631"/>
            <a:ext cx="1916430" cy="1951990"/>
          </a:xfrm>
          <a:prstGeom prst="rect">
            <a:avLst/>
          </a:prstGeom>
        </p:spPr>
      </p:pic>
      <p:sp>
        <p:nvSpPr>
          <p:cNvPr id="9" name="矩形 8"/>
          <p:cNvSpPr/>
          <p:nvPr/>
        </p:nvSpPr>
        <p:spPr>
          <a:xfrm>
            <a:off x="-3175" y="3448823"/>
            <a:ext cx="4156075" cy="3402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研究领域:</a:t>
            </a:r>
            <a:endParaRPr lang="en-US" altLang="zh-CN" dirty="0">
              <a:solidFill>
                <a:schemeClr val="tx1"/>
              </a:solidFill>
            </a:endParaRPr>
          </a:p>
          <a:p>
            <a:pPr algn="ctr"/>
            <a:r>
              <a:rPr lang="zh-CN" altLang="en-US" dirty="0">
                <a:solidFill>
                  <a:schemeClr val="tx1"/>
                </a:solidFill>
              </a:rPr>
              <a:t>验证信息物理系统</a:t>
            </a:r>
            <a:endParaRPr lang="zh-CN" altLang="en-US" dirty="0">
              <a:solidFill>
                <a:schemeClr val="tx1"/>
              </a:solidFill>
            </a:endParaRPr>
          </a:p>
          <a:p>
            <a:pPr algn="ctr"/>
            <a:r>
              <a:rPr lang="zh-CN" altLang="en-US" dirty="0">
                <a:solidFill>
                  <a:schemeClr val="tx1"/>
                </a:solidFill>
              </a:rPr>
              <a:t>抽象解释</a:t>
            </a:r>
            <a:endParaRPr lang="zh-CN" altLang="en-US" dirty="0">
              <a:solidFill>
                <a:schemeClr val="tx1"/>
              </a:solidFill>
            </a:endParaRPr>
          </a:p>
          <a:p>
            <a:pPr algn="ctr"/>
            <a:r>
              <a:rPr lang="zh-CN" altLang="en-US" dirty="0">
                <a:solidFill>
                  <a:schemeClr val="tx1"/>
                </a:solidFill>
              </a:rPr>
              <a:t>信息流</a:t>
            </a:r>
            <a:endParaRPr lang="en-US" altLang="zh-CN" dirty="0">
              <a:solidFill>
                <a:schemeClr val="tx1"/>
              </a:solidFill>
            </a:endParaRPr>
          </a:p>
          <a:p>
            <a:pPr algn="ctr"/>
            <a:r>
              <a:rPr lang="zh-CN" altLang="en-US" dirty="0">
                <a:solidFill>
                  <a:schemeClr val="tx1"/>
                </a:solidFill>
              </a:rPr>
              <a:t>论文主要是关于智能网卡和符号执行嵌入式系统</a:t>
            </a:r>
            <a:r>
              <a:rPr lang="zh-CN" altLang="en-US" dirty="0">
                <a:solidFill>
                  <a:schemeClr val="tx1"/>
                </a:solidFill>
              </a:rPr>
              <a:t>安全。</a:t>
            </a:r>
            <a:endParaRPr lang="zh-CN" altLang="en-US" dirty="0">
              <a:solidFill>
                <a:schemeClr val="tx1"/>
              </a:solidFill>
            </a:endParaRPr>
          </a:p>
        </p:txBody>
      </p:sp>
      <p:pic>
        <p:nvPicPr>
          <p:cNvPr id="11" name="图片 10"/>
          <p:cNvPicPr>
            <a:picLocks noChangeAspect="1"/>
          </p:cNvPicPr>
          <p:nvPr/>
        </p:nvPicPr>
        <p:blipFill>
          <a:blip r:embed="rId2"/>
          <a:stretch>
            <a:fillRect/>
          </a:stretch>
        </p:blipFill>
        <p:spPr>
          <a:xfrm>
            <a:off x="4152900" y="2093976"/>
            <a:ext cx="8038465" cy="4757674"/>
          </a:xfrm>
          <a:prstGeom prst="rect">
            <a:avLst/>
          </a:prstGeom>
        </p:spPr>
      </p:pic>
      <p:sp>
        <p:nvSpPr>
          <p:cNvPr id="5" name="矩形 4"/>
          <p:cNvSpPr/>
          <p:nvPr/>
        </p:nvSpPr>
        <p:spPr>
          <a:xfrm>
            <a:off x="1869980" y="2088261"/>
            <a:ext cx="2299970" cy="1360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Maxwell Bland</a:t>
            </a:r>
            <a:endParaRPr lang="en-US" altLang="zh-CN" sz="2000" dirty="0">
              <a:solidFill>
                <a:schemeClr val="tx1"/>
              </a:solidFill>
            </a:endParaRPr>
          </a:p>
          <a:p>
            <a:pPr algn="ctr"/>
            <a:r>
              <a:rPr lang="zh-CN" altLang="en-US" sz="2000" dirty="0">
                <a:solidFill>
                  <a:schemeClr val="tx1"/>
                </a:solidFill>
              </a:rPr>
              <a:t>伊利诺伊大学香槟分校</a:t>
            </a:r>
            <a:endParaRPr lang="en-US" altLang="zh-CN" sz="2000" dirty="0">
              <a:solidFill>
                <a:schemeClr val="tx1"/>
              </a:solidFill>
            </a:endParaRPr>
          </a:p>
          <a:p>
            <a:pPr algn="ctr"/>
            <a:endParaRPr lang="zh-CN" altLang="en-US" sz="20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实验对象：</a:t>
            </a:r>
            <a:r>
              <a:rPr lang="en-US" altLang="zh-CN" dirty="0">
                <a:solidFill>
                  <a:schemeClr val="bg1"/>
                </a:solidFill>
              </a:rPr>
              <a:t> CMU-900</a:t>
            </a:r>
            <a:endParaRPr lang="en-US" altLang="zh-CN" dirty="0">
              <a:solidFill>
                <a:schemeClr val="bg1"/>
              </a:solidFill>
            </a:endParaRPr>
          </a:p>
          <a:p>
            <a:r>
              <a:rPr lang="zh-CN" altLang="en-US" dirty="0">
                <a:solidFill>
                  <a:schemeClr val="bg1"/>
                </a:solidFill>
              </a:rPr>
              <a:t>实验方法：使用</a:t>
            </a:r>
            <a:r>
              <a:rPr lang="en-US" altLang="zh-CN" dirty="0">
                <a:solidFill>
                  <a:schemeClr val="bg1"/>
                </a:solidFill>
              </a:rPr>
              <a:t>QEMU</a:t>
            </a:r>
            <a:r>
              <a:rPr lang="zh-CN" altLang="en-US" dirty="0">
                <a:solidFill>
                  <a:schemeClr val="bg1"/>
                </a:solidFill>
              </a:rPr>
              <a:t>提供的模拟外设和</a:t>
            </a:r>
            <a:r>
              <a:rPr lang="en-US" altLang="zh-CN" dirty="0" err="1">
                <a:solidFill>
                  <a:schemeClr val="bg1"/>
                </a:solidFill>
              </a:rPr>
              <a:t>Jetset</a:t>
            </a:r>
            <a:r>
              <a:rPr lang="zh-CN" altLang="en-US" dirty="0">
                <a:solidFill>
                  <a:schemeClr val="bg1"/>
                </a:solidFill>
              </a:rPr>
              <a:t>合成的外设在使用</a:t>
            </a:r>
            <a:r>
              <a:rPr lang="en-US" altLang="zh-CN" dirty="0">
                <a:solidFill>
                  <a:schemeClr val="bg1"/>
                </a:solidFill>
              </a:rPr>
              <a:t>AFL</a:t>
            </a:r>
            <a:r>
              <a:rPr lang="zh-CN" altLang="en-US" dirty="0">
                <a:solidFill>
                  <a:schemeClr val="bg1"/>
                </a:solidFill>
              </a:rPr>
              <a:t>进行模糊测试发现的执行路径进行对比。</a:t>
            </a:r>
            <a:endParaRPr lang="en-US" altLang="zh-CN" dirty="0">
              <a:solidFill>
                <a:schemeClr val="bg1"/>
              </a:solidFill>
            </a:endParaRPr>
          </a:p>
          <a:p>
            <a:endParaRPr lang="en-US" altLang="zh-CN"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6534912" y="1545336"/>
            <a:ext cx="39867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实验结果：</a:t>
            </a:r>
            <a:r>
              <a:rPr dirty="0">
                <a:solidFill>
                  <a:schemeClr val="bg1"/>
                </a:solidFill>
              </a:rPr>
              <a:t>不到一秒的时间内达到了目标。到达 CMU-900 目标地址后，仿真器继续执行而不会崩溃，循环执行调度程序中的活动任务。</a:t>
            </a:r>
            <a:endParaRPr dirty="0">
              <a:solidFill>
                <a:schemeClr val="bg1"/>
              </a:solidFill>
            </a:endParaRPr>
          </a:p>
          <a:p>
            <a:endParaRPr lang="en-US" altLang="zh-CN" dirty="0">
              <a:solidFill>
                <a:schemeClr val="bg1"/>
              </a:solidFill>
            </a:endParaRPr>
          </a:p>
        </p:txBody>
      </p:sp>
      <p:pic>
        <p:nvPicPr>
          <p:cNvPr id="6" name="图片 5"/>
          <p:cNvPicPr>
            <a:picLocks noChangeAspect="1"/>
          </p:cNvPicPr>
          <p:nvPr/>
        </p:nvPicPr>
        <p:blipFill>
          <a:blip r:embed="rId1"/>
          <a:stretch>
            <a:fillRect/>
          </a:stretch>
        </p:blipFill>
        <p:spPr>
          <a:xfrm>
            <a:off x="96523" y="923724"/>
            <a:ext cx="5837426" cy="58602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1292860" y="1545590"/>
            <a:ext cx="9228455" cy="430657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dirty="0">
                <a:solidFill>
                  <a:schemeClr val="bg1"/>
                </a:solidFill>
              </a:rPr>
              <a:t>对</a:t>
            </a:r>
            <a:r>
              <a:rPr lang="en-US" altLang="zh-CN" dirty="0">
                <a:solidFill>
                  <a:schemeClr val="bg1"/>
                </a:solidFill>
              </a:rPr>
              <a:t>CMU-900</a:t>
            </a:r>
            <a:r>
              <a:rPr lang="zh-CN" altLang="en-US" dirty="0">
                <a:solidFill>
                  <a:schemeClr val="bg1"/>
                </a:solidFill>
              </a:rPr>
              <a:t>进一步的动态分析：</a:t>
            </a:r>
            <a:endParaRPr lang="zh-CN" altLang="en-US" dirty="0">
              <a:solidFill>
                <a:schemeClr val="bg1"/>
              </a:solidFill>
            </a:endParaRPr>
          </a:p>
          <a:p>
            <a:r>
              <a:rPr lang="zh-CN" altLang="en-US" dirty="0">
                <a:solidFill>
                  <a:schemeClr val="bg1"/>
                </a:solidFill>
              </a:rPr>
              <a:t>实验方法：使用</a:t>
            </a:r>
            <a:r>
              <a:rPr lang="en-US" altLang="zh-CN" dirty="0">
                <a:solidFill>
                  <a:schemeClr val="bg1"/>
                </a:solidFill>
              </a:rPr>
              <a:t>AFL</a:t>
            </a:r>
            <a:r>
              <a:rPr lang="zh-CN" altLang="en-US" dirty="0">
                <a:solidFill>
                  <a:schemeClr val="bg1"/>
                </a:solidFill>
              </a:rPr>
              <a:t>对</a:t>
            </a:r>
            <a:r>
              <a:rPr lang="en-US" altLang="zh-CN" dirty="0">
                <a:solidFill>
                  <a:schemeClr val="bg1"/>
                </a:solidFill>
              </a:rPr>
              <a:t>CMU-900</a:t>
            </a:r>
            <a:r>
              <a:rPr lang="zh-CN" altLang="en-US" dirty="0">
                <a:solidFill>
                  <a:schemeClr val="bg1"/>
                </a:solidFill>
              </a:rPr>
              <a:t>（</a:t>
            </a:r>
            <a:r>
              <a:rPr lang="en-US" altLang="zh-CN" dirty="0">
                <a:solidFill>
                  <a:schemeClr val="bg1"/>
                </a:solidFill>
              </a:rPr>
              <a:t>Jetset</a:t>
            </a:r>
            <a:r>
              <a:rPr lang="zh-CN" altLang="en-US" dirty="0">
                <a:solidFill>
                  <a:schemeClr val="bg1"/>
                </a:solidFill>
              </a:rPr>
              <a:t>合成相应外设的情况下）进行</a:t>
            </a:r>
            <a:r>
              <a:rPr lang="en-US" altLang="zh-CN" dirty="0">
                <a:solidFill>
                  <a:schemeClr val="bg1"/>
                </a:solidFill>
              </a:rPr>
              <a:t>200h</a:t>
            </a:r>
            <a:r>
              <a:rPr lang="zh-CN" altLang="en-US" dirty="0">
                <a:solidFill>
                  <a:schemeClr val="bg1"/>
                </a:solidFill>
              </a:rPr>
              <a:t>的模糊测试</a:t>
            </a:r>
            <a:endParaRPr lang="zh-CN" altLang="en-US" dirty="0">
              <a:solidFill>
                <a:schemeClr val="bg1"/>
              </a:solidFill>
            </a:endParaRPr>
          </a:p>
          <a:p>
            <a:r>
              <a:rPr lang="zh-CN" altLang="en-US" dirty="0">
                <a:solidFill>
                  <a:schemeClr val="bg1"/>
                </a:solidFill>
              </a:rPr>
              <a:t>实验结果：发现了 2963 个独特的崩溃代码路径，手动分析 2963 条执行路径后发现了提权漏洞。出现此漏洞是因为单个字节可能会从非特权代码“泄漏”到 VRTX 内核中调用指令的偏移量中。</a:t>
            </a:r>
            <a:endParaRPr lang="zh-CN" altLang="en-US" dirty="0">
              <a:solidFill>
                <a:schemeClr val="bg1"/>
              </a:solidFill>
            </a:endParaRPr>
          </a:p>
          <a:p>
            <a:endParaRPr lang="en-US" altLang="zh-CN"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7668768" y="1484376"/>
            <a:ext cx="3584448"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实验对象：</a:t>
            </a:r>
            <a:r>
              <a:rPr lang="en-US" altLang="zh-CN" dirty="0">
                <a:solidFill>
                  <a:schemeClr val="bg1"/>
                </a:solidFill>
              </a:rPr>
              <a:t> SEL-751</a:t>
            </a:r>
            <a:endParaRPr lang="en-US" altLang="zh-CN" dirty="0">
              <a:solidFill>
                <a:schemeClr val="bg1"/>
              </a:solidFill>
            </a:endParaRPr>
          </a:p>
          <a:p>
            <a:r>
              <a:rPr lang="zh-CN" altLang="en-US" dirty="0">
                <a:solidFill>
                  <a:schemeClr val="bg1"/>
                </a:solidFill>
              </a:rPr>
              <a:t>实验方法：使用</a:t>
            </a:r>
            <a:r>
              <a:rPr lang="en-US" altLang="zh-CN" dirty="0" err="1">
                <a:solidFill>
                  <a:schemeClr val="bg1"/>
                </a:solidFill>
              </a:rPr>
              <a:t>Jetset</a:t>
            </a:r>
            <a:r>
              <a:rPr lang="zh-CN" altLang="en-US" dirty="0">
                <a:solidFill>
                  <a:schemeClr val="bg1"/>
                </a:solidFill>
              </a:rPr>
              <a:t>合成的外设并启动映像。</a:t>
            </a:r>
            <a:endParaRPr lang="en-US" altLang="zh-CN" dirty="0">
              <a:solidFill>
                <a:schemeClr val="bg1"/>
              </a:solidFill>
            </a:endParaRPr>
          </a:p>
          <a:p>
            <a:r>
              <a:rPr lang="zh-CN" altLang="en-US" dirty="0">
                <a:solidFill>
                  <a:schemeClr val="bg1"/>
                </a:solidFill>
              </a:rPr>
              <a:t>实验结果：内核在执行了 </a:t>
            </a:r>
            <a:r>
              <a:rPr lang="en-US" altLang="zh-CN" dirty="0">
                <a:solidFill>
                  <a:schemeClr val="bg1"/>
                </a:solidFill>
              </a:rPr>
              <a:t>33 </a:t>
            </a:r>
            <a:r>
              <a:rPr lang="zh-CN" altLang="en-US" dirty="0">
                <a:solidFill>
                  <a:schemeClr val="bg1"/>
                </a:solidFill>
              </a:rPr>
              <a:t>亿个块后仅仅一分钟多的时间就到达了目标地址。到达引导地址后，固件继续执行而不会崩溃。</a:t>
            </a:r>
            <a:endParaRPr lang="en-US" altLang="zh-CN" dirty="0">
              <a:solidFill>
                <a:schemeClr val="bg1"/>
              </a:solidFill>
            </a:endParaRPr>
          </a:p>
          <a:p>
            <a:endParaRPr lang="en-US" altLang="zh-CN" dirty="0">
              <a:solidFill>
                <a:schemeClr val="bg1"/>
              </a:solidFill>
            </a:endParaRPr>
          </a:p>
        </p:txBody>
      </p:sp>
      <p:pic>
        <p:nvPicPr>
          <p:cNvPr id="6" name="图片 5"/>
          <p:cNvPicPr>
            <a:picLocks noChangeAspect="1"/>
          </p:cNvPicPr>
          <p:nvPr/>
        </p:nvPicPr>
        <p:blipFill>
          <a:blip r:embed="rId1"/>
          <a:stretch>
            <a:fillRect/>
          </a:stretch>
        </p:blipFill>
        <p:spPr>
          <a:xfrm>
            <a:off x="70668" y="803635"/>
            <a:ext cx="7477642" cy="601804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83185"/>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Evaluation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5294375" y="1664208"/>
            <a:ext cx="5989321"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实验对象：</a:t>
            </a:r>
            <a:r>
              <a:rPr lang="en-US" altLang="zh-CN" dirty="0">
                <a:solidFill>
                  <a:schemeClr val="bg1"/>
                </a:solidFill>
              </a:rPr>
              <a:t> 9</a:t>
            </a:r>
            <a:r>
              <a:rPr lang="zh-CN" altLang="en-US" dirty="0">
                <a:solidFill>
                  <a:schemeClr val="bg1"/>
                </a:solidFill>
              </a:rPr>
              <a:t>个用于评估</a:t>
            </a:r>
            <a:r>
              <a:rPr lang="en-US" altLang="zh-CN" dirty="0">
                <a:solidFill>
                  <a:schemeClr val="bg1"/>
                </a:solidFill>
              </a:rPr>
              <a:t>P2IM</a:t>
            </a:r>
            <a:r>
              <a:rPr lang="zh-CN" altLang="en-US" dirty="0">
                <a:solidFill>
                  <a:schemeClr val="bg1"/>
                </a:solidFill>
              </a:rPr>
              <a:t>的固件系统（</a:t>
            </a:r>
            <a:r>
              <a:rPr lang="en-US" altLang="zh-CN" dirty="0">
                <a:solidFill>
                  <a:schemeClr val="bg1"/>
                </a:solidFill>
              </a:rPr>
              <a:t>4</a:t>
            </a:r>
            <a:r>
              <a:rPr lang="zh-CN" altLang="en-US" dirty="0">
                <a:solidFill>
                  <a:schemeClr val="bg1"/>
                </a:solidFill>
              </a:rPr>
              <a:t>种不同的</a:t>
            </a:r>
            <a:r>
              <a:rPr lang="en-US" altLang="zh-CN" dirty="0">
                <a:solidFill>
                  <a:schemeClr val="bg1"/>
                </a:solidFill>
              </a:rPr>
              <a:t>ARM SoC</a:t>
            </a:r>
            <a:r>
              <a:rPr lang="zh-CN" altLang="en-US" dirty="0">
                <a:solidFill>
                  <a:schemeClr val="bg1"/>
                </a:solidFill>
              </a:rPr>
              <a:t>，</a:t>
            </a:r>
            <a:r>
              <a:rPr lang="en-US" altLang="zh-CN" dirty="0">
                <a:solidFill>
                  <a:schemeClr val="bg1"/>
                </a:solidFill>
              </a:rPr>
              <a:t>3</a:t>
            </a:r>
            <a:r>
              <a:rPr lang="zh-CN" altLang="en-US" dirty="0">
                <a:solidFill>
                  <a:schemeClr val="bg1"/>
                </a:solidFill>
              </a:rPr>
              <a:t>种不同</a:t>
            </a:r>
            <a:r>
              <a:rPr lang="en-US" altLang="zh-CN" dirty="0">
                <a:solidFill>
                  <a:schemeClr val="bg1"/>
                </a:solidFill>
              </a:rPr>
              <a:t>OS</a:t>
            </a:r>
            <a:r>
              <a:rPr lang="zh-CN" altLang="en-US" dirty="0">
                <a:solidFill>
                  <a:schemeClr val="bg1"/>
                </a:solidFill>
              </a:rPr>
              <a:t>）</a:t>
            </a:r>
            <a:endParaRPr lang="en-US" altLang="zh-CN" dirty="0">
              <a:solidFill>
                <a:schemeClr val="bg1"/>
              </a:solidFill>
            </a:endParaRPr>
          </a:p>
          <a:p>
            <a:r>
              <a:rPr lang="zh-CN" altLang="en-US" dirty="0">
                <a:solidFill>
                  <a:schemeClr val="bg1"/>
                </a:solidFill>
              </a:rPr>
              <a:t>实验方法：使用</a:t>
            </a:r>
            <a:r>
              <a:rPr lang="en-US" altLang="zh-CN" dirty="0" err="1">
                <a:solidFill>
                  <a:schemeClr val="bg1"/>
                </a:solidFill>
              </a:rPr>
              <a:t>Jetset</a:t>
            </a:r>
            <a:r>
              <a:rPr lang="zh-CN" altLang="en-US" dirty="0">
                <a:solidFill>
                  <a:schemeClr val="bg1"/>
                </a:solidFill>
              </a:rPr>
              <a:t>合成的外设分别对</a:t>
            </a:r>
            <a:r>
              <a:rPr lang="en-US" altLang="zh-CN" dirty="0">
                <a:solidFill>
                  <a:schemeClr val="bg1"/>
                </a:solidFill>
              </a:rPr>
              <a:t>9</a:t>
            </a:r>
            <a:r>
              <a:rPr lang="zh-CN" altLang="en-US" dirty="0">
                <a:solidFill>
                  <a:schemeClr val="bg1"/>
                </a:solidFill>
              </a:rPr>
              <a:t>种固件进行测试。</a:t>
            </a:r>
            <a:endParaRPr lang="en-US" altLang="zh-CN" dirty="0">
              <a:solidFill>
                <a:schemeClr val="bg1"/>
              </a:solidFill>
            </a:endParaRPr>
          </a:p>
          <a:p>
            <a:r>
              <a:rPr lang="zh-CN" altLang="en-US" dirty="0">
                <a:solidFill>
                  <a:schemeClr val="bg1"/>
                </a:solidFill>
              </a:rPr>
              <a:t>实验结果：</a:t>
            </a:r>
            <a:r>
              <a:rPr lang="en-US" altLang="zh-CN" dirty="0" err="1">
                <a:solidFill>
                  <a:schemeClr val="bg1"/>
                </a:solidFill>
              </a:rPr>
              <a:t>Jetset</a:t>
            </a:r>
            <a:r>
              <a:rPr lang="en-US" altLang="zh-CN" dirty="0">
                <a:solidFill>
                  <a:schemeClr val="bg1"/>
                </a:solidFill>
              </a:rPr>
              <a:t> </a:t>
            </a:r>
            <a:r>
              <a:rPr lang="zh-CN" altLang="en-US" dirty="0">
                <a:solidFill>
                  <a:schemeClr val="bg1"/>
                </a:solidFill>
              </a:rPr>
              <a:t>生成的每个具体设备都达到了固件中的目标。具体</a:t>
            </a:r>
            <a:r>
              <a:rPr lang="zh-CN" altLang="en-US" dirty="0">
                <a:solidFill>
                  <a:schemeClr val="bg1"/>
                </a:solidFill>
              </a:rPr>
              <a:t>的启动过程平均耗时 </a:t>
            </a:r>
            <a:r>
              <a:rPr lang="en-US" altLang="zh-CN" dirty="0">
                <a:solidFill>
                  <a:schemeClr val="bg1"/>
                </a:solidFill>
              </a:rPr>
              <a:t>0.35 </a:t>
            </a:r>
            <a:r>
              <a:rPr lang="zh-CN" altLang="en-US" dirty="0">
                <a:solidFill>
                  <a:schemeClr val="bg1"/>
                </a:solidFill>
              </a:rPr>
              <a:t>秒。在具体执行到引导地址后，九个对象都没有崩溃。</a:t>
            </a:r>
            <a:endParaRPr lang="en-US" altLang="zh-CN" dirty="0">
              <a:solidFill>
                <a:schemeClr val="bg1"/>
              </a:solidFill>
            </a:endParaRPr>
          </a:p>
          <a:p>
            <a:endParaRPr lang="en-US" altLang="zh-CN" dirty="0">
              <a:solidFill>
                <a:schemeClr val="bg1"/>
              </a:solidFill>
            </a:endParaRPr>
          </a:p>
        </p:txBody>
      </p:sp>
      <p:pic>
        <p:nvPicPr>
          <p:cNvPr id="7" name="图片 6"/>
          <p:cNvPicPr>
            <a:picLocks noChangeAspect="1"/>
          </p:cNvPicPr>
          <p:nvPr/>
        </p:nvPicPr>
        <p:blipFill>
          <a:blip r:embed="rId1"/>
          <a:stretch>
            <a:fillRect/>
          </a:stretch>
        </p:blipFill>
        <p:spPr>
          <a:xfrm>
            <a:off x="128350" y="2247953"/>
            <a:ext cx="4868005" cy="314029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037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Summary</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b="1" dirty="0">
                <a:solidFill>
                  <a:schemeClr val="bg1"/>
                </a:solidFill>
              </a:rPr>
              <a:t>Jetset</a:t>
            </a:r>
            <a:r>
              <a:rPr lang="zh-CN" altLang="en-US" b="1" dirty="0">
                <a:solidFill>
                  <a:schemeClr val="bg1"/>
                </a:solidFill>
              </a:rPr>
              <a:t>使用定向的符号执行来为固件生成</a:t>
            </a:r>
            <a:r>
              <a:rPr lang="zh-CN" altLang="en-US" b="1" dirty="0">
                <a:solidFill>
                  <a:schemeClr val="bg1"/>
                </a:solidFill>
              </a:rPr>
              <a:t>模拟器。</a:t>
            </a:r>
            <a:endParaRPr lang="zh-CN" altLang="en-US" b="1" dirty="0">
              <a:solidFill>
                <a:schemeClr val="bg1"/>
              </a:solidFill>
            </a:endParaRPr>
          </a:p>
          <a:p>
            <a:endParaRPr lang="zh-CN" altLang="en-US" b="1" dirty="0">
              <a:solidFill>
                <a:schemeClr val="bg1"/>
              </a:solidFill>
            </a:endParaRPr>
          </a:p>
          <a:p>
            <a:r>
              <a:rPr lang="zh-CN" altLang="en-US" b="1" dirty="0">
                <a:solidFill>
                  <a:schemeClr val="bg1"/>
                </a:solidFill>
              </a:rPr>
              <a:t>在几个体系结构和操作系统上测试了Jetset，它帮助我们找到了无法测试的固件中的bug。</a:t>
            </a:r>
            <a:endParaRPr lang="zh-CN" altLang="en-US" b="1" dirty="0">
              <a:solidFill>
                <a:schemeClr val="bg1"/>
              </a:solidFill>
            </a:endParaRPr>
          </a:p>
          <a:p>
            <a:endParaRPr lang="zh-CN" altLang="en-US" b="1" dirty="0">
              <a:solidFill>
                <a:schemeClr val="bg1"/>
              </a:solidFill>
            </a:endParaRPr>
          </a:p>
          <a:p>
            <a:r>
              <a:rPr lang="zh-CN" altLang="en-US" b="1" dirty="0">
                <a:solidFill>
                  <a:schemeClr val="bg1"/>
                </a:solidFill>
              </a:rPr>
              <a:t>路径的细节</a:t>
            </a:r>
            <a:r>
              <a:rPr lang="zh-CN" altLang="en-US" dirty="0">
                <a:solidFill>
                  <a:schemeClr val="bg1"/>
                </a:solidFill>
              </a:rPr>
              <a:t>：</a:t>
            </a:r>
            <a:r>
              <a:rPr lang="en-US" altLang="zh-CN" dirty="0" err="1">
                <a:solidFill>
                  <a:schemeClr val="bg1"/>
                </a:solidFill>
              </a:rPr>
              <a:t>Jetset</a:t>
            </a:r>
            <a:r>
              <a:rPr lang="zh-CN" altLang="en-US" dirty="0">
                <a:solidFill>
                  <a:schemeClr val="bg1"/>
                </a:solidFill>
              </a:rPr>
              <a:t>对底层硬件几乎一无所知，如果系统限制属于固件外部，且没有关于其行为的辅助信息，就无法推断出这些系统限制。</a:t>
            </a:r>
            <a:endParaRPr lang="en-US" altLang="zh-CN" dirty="0">
              <a:solidFill>
                <a:schemeClr val="bg1"/>
              </a:solidFill>
            </a:endParaRPr>
          </a:p>
          <a:p>
            <a:endParaRPr lang="en-US" altLang="zh-CN" dirty="0">
              <a:solidFill>
                <a:schemeClr val="bg1"/>
              </a:solidFill>
            </a:endParaRPr>
          </a:p>
          <a:p>
            <a:r>
              <a:rPr lang="zh-CN" altLang="en-US" b="1" dirty="0">
                <a:solidFill>
                  <a:schemeClr val="bg1"/>
                </a:solidFill>
              </a:rPr>
              <a:t>有限的外设模型</a:t>
            </a:r>
            <a:r>
              <a:rPr lang="zh-CN" altLang="en-US" dirty="0">
                <a:solidFill>
                  <a:schemeClr val="bg1"/>
                </a:solidFill>
              </a:rPr>
              <a:t>：</a:t>
            </a:r>
            <a:r>
              <a:rPr lang="en-US" altLang="zh-CN" dirty="0" err="1">
                <a:solidFill>
                  <a:schemeClr val="bg1"/>
                </a:solidFill>
              </a:rPr>
              <a:t>Jetset</a:t>
            </a:r>
            <a:r>
              <a:rPr lang="zh-CN" altLang="en-US" dirty="0">
                <a:solidFill>
                  <a:schemeClr val="bg1"/>
                </a:solidFill>
              </a:rPr>
              <a:t>是有针对性的</a:t>
            </a:r>
            <a:r>
              <a:rPr lang="zh-CN" altLang="en-US" dirty="0">
                <a:solidFill>
                  <a:schemeClr val="bg1"/>
                </a:solidFill>
              </a:rPr>
              <a:t>固件托管，可能无法正确模拟与外设更复杂的交互。</a:t>
            </a:r>
            <a:endParaRPr lang="en-US" altLang="zh-CN" dirty="0">
              <a:solidFill>
                <a:schemeClr val="bg1"/>
              </a:solidFill>
            </a:endParaRPr>
          </a:p>
          <a:p>
            <a:endParaRPr lang="en-US" altLang="zh-CN" dirty="0">
              <a:solidFill>
                <a:schemeClr val="bg1"/>
              </a:solidFill>
            </a:endParaRPr>
          </a:p>
          <a:p>
            <a:r>
              <a:rPr lang="zh-CN" altLang="en-US" b="1" dirty="0">
                <a:solidFill>
                  <a:schemeClr val="bg1"/>
                </a:solidFill>
              </a:rPr>
              <a:t>无法理解语义</a:t>
            </a:r>
            <a:r>
              <a:rPr lang="zh-CN" altLang="en-US" dirty="0">
                <a:solidFill>
                  <a:schemeClr val="bg1"/>
                </a:solidFill>
              </a:rPr>
              <a:t>：</a:t>
            </a:r>
            <a:r>
              <a:rPr lang="en-US" altLang="zh-CN" dirty="0" err="1">
                <a:solidFill>
                  <a:schemeClr val="bg1"/>
                </a:solidFill>
              </a:rPr>
              <a:t>Jetset</a:t>
            </a:r>
            <a:r>
              <a:rPr lang="zh-CN" altLang="en-US" dirty="0">
                <a:solidFill>
                  <a:schemeClr val="bg1"/>
                </a:solidFill>
              </a:rPr>
              <a:t>不了解合成设备的语义，在</a:t>
            </a:r>
            <a:r>
              <a:rPr lang="en-US" altLang="zh-CN" dirty="0" err="1">
                <a:solidFill>
                  <a:schemeClr val="bg1"/>
                </a:solidFill>
              </a:rPr>
              <a:t>BeagleBoard-xM</a:t>
            </a:r>
            <a:r>
              <a:rPr lang="zh-CN" altLang="en-US" dirty="0">
                <a:solidFill>
                  <a:schemeClr val="bg1"/>
                </a:solidFill>
              </a:rPr>
              <a:t>中，无法检测从设备读取返回的数据应该是有效的</a:t>
            </a:r>
            <a:r>
              <a:rPr lang="en-US" altLang="zh-CN" dirty="0">
                <a:solidFill>
                  <a:schemeClr val="bg1"/>
                </a:solidFill>
              </a:rPr>
              <a:t>Arm</a:t>
            </a:r>
            <a:r>
              <a:rPr lang="zh-CN" altLang="en-US" dirty="0">
                <a:solidFill>
                  <a:schemeClr val="bg1"/>
                </a:solidFill>
              </a:rPr>
              <a:t>代码，并因此崩溃。</a:t>
            </a:r>
            <a:endParaRPr lang="en-US" altLang="zh-CN"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p:txBody>
      </p:sp>
      <p:sp>
        <p:nvSpPr>
          <p:cNvPr id="15" name="矩形 14"/>
          <p:cNvSpPr/>
          <p:nvPr/>
        </p:nvSpPr>
        <p:spPr>
          <a:xfrm>
            <a:off x="483068" y="341970"/>
            <a:ext cx="4811307" cy="460375"/>
          </a:xfrm>
          <a:prstGeom prst="rect">
            <a:avLst/>
          </a:prstGeom>
        </p:spPr>
        <p:txBody>
          <a:bodyPr wrap="square">
            <a:spAutoFit/>
          </a:bodyPr>
          <a:lstStyle/>
          <a:p>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822960" y="1545336"/>
            <a:ext cx="9015984" cy="43068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4000" dirty="0">
                <a:solidFill>
                  <a:schemeClr val="bg1"/>
                </a:solidFill>
              </a:rPr>
              <a:t>感谢聆听！</a:t>
            </a:r>
            <a:endParaRPr lang="zh-CN" altLang="en-US" sz="40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483069" y="341970"/>
            <a:ext cx="2603032" cy="460375"/>
          </a:xfrm>
          <a:prstGeom prst="rect">
            <a:avLst/>
          </a:prstGeom>
        </p:spPr>
        <p:txBody>
          <a:bodyPr wrap="square">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Author Team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1"/>
          <a:stretch>
            <a:fillRect/>
          </a:stretch>
        </p:blipFill>
        <p:spPr>
          <a:xfrm>
            <a:off x="0" y="868606"/>
            <a:ext cx="2026763" cy="2375047"/>
          </a:xfrm>
          <a:prstGeom prst="rect">
            <a:avLst/>
          </a:prstGeom>
        </p:spPr>
      </p:pic>
      <p:sp>
        <p:nvSpPr>
          <p:cNvPr id="10" name="矩形 9"/>
          <p:cNvSpPr/>
          <p:nvPr/>
        </p:nvSpPr>
        <p:spPr>
          <a:xfrm>
            <a:off x="2026763" y="868605"/>
            <a:ext cx="2812713" cy="24413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i="0" dirty="0">
                <a:solidFill>
                  <a:srgbClr val="000000"/>
                </a:solidFill>
                <a:effectLst/>
                <a:latin typeface="Arial" panose="020B0604020202020204" pitchFamily="34" charset="0"/>
              </a:rPr>
              <a:t>Stefan Savage</a:t>
            </a:r>
            <a:endParaRPr lang="en-US" altLang="zh-CN" b="1" i="0" dirty="0">
              <a:solidFill>
                <a:srgbClr val="000000"/>
              </a:solidFill>
              <a:effectLst/>
              <a:latin typeface="Arial" panose="020B0604020202020204" pitchFamily="34" charset="0"/>
            </a:endParaRPr>
          </a:p>
          <a:p>
            <a:pPr algn="l"/>
            <a:endParaRPr lang="en-US" altLang="zh-CN" i="0" dirty="0">
              <a:solidFill>
                <a:srgbClr val="000000"/>
              </a:solidFill>
              <a:effectLst/>
              <a:latin typeface="Arial" panose="020B0604020202020204" pitchFamily="34" charset="0"/>
            </a:endParaRPr>
          </a:p>
          <a:p>
            <a:pPr algn="l"/>
            <a:r>
              <a:rPr lang="zh-CN" altLang="en-US" i="0" dirty="0">
                <a:solidFill>
                  <a:srgbClr val="000000"/>
                </a:solidFill>
                <a:effectLst/>
                <a:latin typeface="Arial" panose="020B0604020202020204" pitchFamily="34" charset="0"/>
              </a:rPr>
              <a:t>计算机科学与工程系</a:t>
            </a:r>
            <a:endParaRPr lang="zh-CN" altLang="en-US" i="0" dirty="0">
              <a:solidFill>
                <a:srgbClr val="000000"/>
              </a:solidFill>
              <a:effectLst/>
              <a:latin typeface="Arial" panose="020B0604020202020204" pitchFamily="34" charset="0"/>
            </a:endParaRPr>
          </a:p>
          <a:p>
            <a:pPr algn="l"/>
            <a:r>
              <a:rPr lang="zh-CN" altLang="en-US" i="0" dirty="0">
                <a:solidFill>
                  <a:srgbClr val="000000"/>
                </a:solidFill>
                <a:effectLst/>
                <a:latin typeface="Arial" panose="020B0604020202020204" pitchFamily="34" charset="0"/>
              </a:rPr>
              <a:t>加州大学圣地亚哥分校教授</a:t>
            </a:r>
            <a:endParaRPr lang="zh-CN" altLang="en-US" i="0" dirty="0">
              <a:solidFill>
                <a:srgbClr val="000000"/>
              </a:solidFill>
              <a:effectLst/>
              <a:latin typeface="Arial" panose="020B0604020202020204" pitchFamily="34" charset="0"/>
            </a:endParaRPr>
          </a:p>
        </p:txBody>
      </p:sp>
      <p:sp>
        <p:nvSpPr>
          <p:cNvPr id="11" name="矩形 10"/>
          <p:cNvSpPr/>
          <p:nvPr/>
        </p:nvSpPr>
        <p:spPr>
          <a:xfrm>
            <a:off x="0" y="3309912"/>
            <a:ext cx="4839477" cy="3548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000000"/>
                </a:solidFill>
                <a:latin typeface="Arial" panose="020B0604020202020204" pitchFamily="34" charset="0"/>
              </a:rPr>
              <a:t>研究领域：</a:t>
            </a:r>
            <a:endParaRPr lang="en-US" altLang="zh-CN" b="1" dirty="0">
              <a:solidFill>
                <a:srgbClr val="000000"/>
              </a:solidFill>
              <a:latin typeface="Arial" panose="020B0604020202020204" pitchFamily="34" charset="0"/>
            </a:endParaRPr>
          </a:p>
          <a:p>
            <a:r>
              <a:rPr lang="zh-CN" altLang="en-US" b="1" dirty="0">
                <a:solidFill>
                  <a:srgbClr val="000000"/>
                </a:solidFill>
                <a:latin typeface="Arial" panose="020B0604020202020204" pitchFamily="34" charset="0"/>
              </a:rPr>
              <a:t>路由协议</a:t>
            </a:r>
            <a:endParaRPr lang="zh-CN" altLang="en-US" b="1" dirty="0">
              <a:solidFill>
                <a:srgbClr val="000000"/>
              </a:solidFill>
              <a:latin typeface="Arial" panose="020B0604020202020204" pitchFamily="34" charset="0"/>
            </a:endParaRPr>
          </a:p>
          <a:p>
            <a:r>
              <a:rPr lang="zh-CN" altLang="en-US" b="1" dirty="0">
                <a:solidFill>
                  <a:srgbClr val="000000"/>
                </a:solidFill>
                <a:latin typeface="Arial" panose="020B0604020202020204" pitchFamily="34" charset="0"/>
              </a:rPr>
              <a:t>数据中心虚拟化</a:t>
            </a:r>
            <a:endParaRPr lang="zh-CN" altLang="en-US" b="1" dirty="0">
              <a:solidFill>
                <a:srgbClr val="000000"/>
              </a:solidFill>
              <a:latin typeface="Arial" panose="020B0604020202020204" pitchFamily="34" charset="0"/>
            </a:endParaRPr>
          </a:p>
          <a:p>
            <a:r>
              <a:rPr lang="en-US" altLang="zh-CN" b="1" dirty="0">
                <a:solidFill>
                  <a:srgbClr val="000000"/>
                </a:solidFill>
                <a:latin typeface="Arial" panose="020B0604020202020204" pitchFamily="34" charset="0"/>
              </a:rPr>
              <a:t>WebAssembly</a:t>
            </a:r>
            <a:r>
              <a:rPr lang="zh-CN" altLang="en-US" b="1" dirty="0">
                <a:solidFill>
                  <a:srgbClr val="000000"/>
                </a:solidFill>
                <a:latin typeface="Arial" panose="020B0604020202020204" pitchFamily="34" charset="0"/>
              </a:rPr>
              <a:t>安全</a:t>
            </a:r>
            <a:endParaRPr lang="zh-CN" altLang="en-US" b="1" dirty="0">
              <a:solidFill>
                <a:srgbClr val="000000"/>
              </a:solidFill>
              <a:latin typeface="Arial" panose="020B0604020202020204" pitchFamily="34" charset="0"/>
            </a:endParaRPr>
          </a:p>
          <a:p>
            <a:r>
              <a:rPr lang="zh-CN" altLang="en-US" b="1" dirty="0">
                <a:solidFill>
                  <a:srgbClr val="000000"/>
                </a:solidFill>
                <a:latin typeface="Arial" panose="020B0604020202020204" pitchFamily="34" charset="0"/>
              </a:rPr>
              <a:t>近五年一作和二作主要是关于网络安全，嵌入式系统安全</a:t>
            </a:r>
            <a:endParaRPr lang="en-US" altLang="zh-CN" b="1" dirty="0">
              <a:solidFill>
                <a:srgbClr val="000000"/>
              </a:solidFill>
              <a:latin typeface="Arial" panose="020B0604020202020204" pitchFamily="34" charset="0"/>
            </a:endParaRPr>
          </a:p>
        </p:txBody>
      </p:sp>
      <p:pic>
        <p:nvPicPr>
          <p:cNvPr id="12" name="图片 11"/>
          <p:cNvPicPr>
            <a:picLocks noChangeAspect="1"/>
          </p:cNvPicPr>
          <p:nvPr/>
        </p:nvPicPr>
        <p:blipFill>
          <a:blip r:embed="rId2"/>
          <a:stretch>
            <a:fillRect/>
          </a:stretch>
        </p:blipFill>
        <p:spPr>
          <a:xfrm>
            <a:off x="2874245" y="2711961"/>
            <a:ext cx="1745615" cy="2075180"/>
          </a:xfrm>
          <a:prstGeom prst="rect">
            <a:avLst/>
          </a:prstGeom>
        </p:spPr>
      </p:pic>
      <p:pic>
        <p:nvPicPr>
          <p:cNvPr id="5" name="图片 4"/>
          <p:cNvPicPr>
            <a:picLocks noChangeAspect="1"/>
          </p:cNvPicPr>
          <p:nvPr/>
        </p:nvPicPr>
        <p:blipFill>
          <a:blip r:embed="rId3"/>
          <a:stretch>
            <a:fillRect/>
          </a:stretch>
        </p:blipFill>
        <p:spPr>
          <a:xfrm>
            <a:off x="4839476" y="868604"/>
            <a:ext cx="7419570" cy="5989396"/>
          </a:xfrm>
          <a:prstGeom prst="rect">
            <a:avLst/>
          </a:prstGeom>
        </p:spPr>
      </p:pic>
      <p:pic>
        <p:nvPicPr>
          <p:cNvPr id="7" name="图片 6"/>
          <p:cNvPicPr>
            <a:picLocks noChangeAspect="1"/>
          </p:cNvPicPr>
          <p:nvPr/>
        </p:nvPicPr>
        <p:blipFill>
          <a:blip r:embed="rId4"/>
          <a:stretch>
            <a:fillRect/>
          </a:stretch>
        </p:blipFill>
        <p:spPr>
          <a:xfrm>
            <a:off x="4947751" y="868602"/>
            <a:ext cx="7213332" cy="44623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83069" y="341970"/>
            <a:ext cx="2603032" cy="460375"/>
          </a:xfrm>
          <a:prstGeom prst="rect">
            <a:avLst/>
          </a:prstGeom>
        </p:spPr>
        <p:txBody>
          <a:bodyPr wrap="square">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Author Team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1"/>
          <a:stretch>
            <a:fillRect/>
          </a:stretch>
        </p:blipFill>
        <p:spPr>
          <a:xfrm>
            <a:off x="0" y="1057668"/>
            <a:ext cx="1583703" cy="1706470"/>
          </a:xfrm>
          <a:prstGeom prst="rect">
            <a:avLst/>
          </a:prstGeom>
        </p:spPr>
      </p:pic>
      <p:sp>
        <p:nvSpPr>
          <p:cNvPr id="16" name="矩形 15"/>
          <p:cNvSpPr/>
          <p:nvPr/>
        </p:nvSpPr>
        <p:spPr>
          <a:xfrm>
            <a:off x="0" y="2764138"/>
            <a:ext cx="4666268" cy="40938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0" i="0" dirty="0">
                <a:solidFill>
                  <a:srgbClr val="000000"/>
                </a:solidFill>
                <a:effectLst/>
                <a:latin typeface="微软雅黑" panose="020B0503020204020204" pitchFamily="34" charset="-122"/>
                <a:ea typeface="微软雅黑" panose="020B0503020204020204" pitchFamily="34" charset="-122"/>
              </a:rPr>
              <a:t>研究领域</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indent="457200"/>
            <a:r>
              <a:rPr lang="en-US" altLang="zh-CN" sz="1600" dirty="0">
                <a:solidFill>
                  <a:srgbClr val="000000"/>
                </a:solidFill>
                <a:latin typeface="微软雅黑" panose="020B0503020204020204" pitchFamily="34" charset="-122"/>
                <a:ea typeface="微软雅黑" panose="020B0503020204020204" pitchFamily="34" charset="-122"/>
              </a:rPr>
              <a:t>研究电子犯罪</a:t>
            </a:r>
            <a:endParaRPr lang="en-US" altLang="zh-CN" sz="1600" dirty="0">
              <a:solidFill>
                <a:srgbClr val="000000"/>
              </a:solidFill>
              <a:latin typeface="微软雅黑" panose="020B0503020204020204" pitchFamily="34" charset="-122"/>
              <a:ea typeface="微软雅黑" panose="020B0503020204020204" pitchFamily="34" charset="-122"/>
            </a:endParaRPr>
          </a:p>
          <a:p>
            <a:pPr indent="457200"/>
            <a:r>
              <a:rPr lang="en-US" altLang="zh-CN" sz="1600" dirty="0">
                <a:solidFill>
                  <a:srgbClr val="000000"/>
                </a:solidFill>
                <a:latin typeface="微软雅黑" panose="020B0503020204020204" pitchFamily="34" charset="-122"/>
                <a:ea typeface="微软雅黑" panose="020B0503020204020204" pitchFamily="34" charset="-122"/>
              </a:rPr>
              <a:t>网络物理系统安全</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b="0" i="0" dirty="0">
                <a:solidFill>
                  <a:srgbClr val="000000"/>
                </a:solidFill>
                <a:effectLst/>
                <a:latin typeface="微软雅黑" panose="020B0503020204020204" pitchFamily="34" charset="-122"/>
                <a:ea typeface="微软雅黑" panose="020B0503020204020204" pitchFamily="34" charset="-122"/>
              </a:rPr>
              <a:t>近五年论文主要是关于网络安全，网络防御，</a:t>
            </a:r>
            <a:r>
              <a:rPr lang="en-US" altLang="zh-CN" sz="1600" b="0" i="0" dirty="0">
                <a:solidFill>
                  <a:srgbClr val="000000"/>
                </a:solidFill>
                <a:effectLst/>
                <a:latin typeface="微软雅黑" panose="020B0503020204020204" pitchFamily="34" charset="-122"/>
                <a:ea typeface="微软雅黑" panose="020B0503020204020204" pitchFamily="34" charset="-122"/>
              </a:rPr>
              <a:t>web</a:t>
            </a:r>
            <a:r>
              <a:rPr lang="zh-CN" altLang="en-US" sz="1600" b="0" i="0" dirty="0">
                <a:solidFill>
                  <a:srgbClr val="000000"/>
                </a:solidFill>
                <a:effectLst/>
                <a:latin typeface="微软雅黑" panose="020B0503020204020204" pitchFamily="34" charset="-122"/>
                <a:ea typeface="微软雅黑" panose="020B0503020204020204" pitchFamily="34" charset="-122"/>
              </a:rPr>
              <a:t>安全</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p:txBody>
      </p:sp>
      <p:sp>
        <p:nvSpPr>
          <p:cNvPr id="18" name="矩形 17"/>
          <p:cNvSpPr/>
          <p:nvPr/>
        </p:nvSpPr>
        <p:spPr>
          <a:xfrm>
            <a:off x="1583703" y="1717006"/>
            <a:ext cx="2894029" cy="1047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00000"/>
                </a:solidFill>
                <a:effectLst/>
                <a:latin typeface="Arial" panose="020B0604020202020204" pitchFamily="34" charset="0"/>
              </a:rPr>
              <a:t>Kirill Levchenko</a:t>
            </a:r>
            <a:endParaRPr lang="en-US" altLang="zh-CN" b="0" i="0" dirty="0">
              <a:solidFill>
                <a:srgbClr val="000000"/>
              </a:solidFill>
              <a:effectLst/>
              <a:latin typeface="Arial" panose="020B0604020202020204" pitchFamily="34" charset="0"/>
            </a:endParaRPr>
          </a:p>
          <a:p>
            <a:pPr algn="ctr"/>
            <a:r>
              <a:rPr lang="zh-CN" altLang="en-US" dirty="0">
                <a:solidFill>
                  <a:srgbClr val="000000"/>
                </a:solidFill>
                <a:latin typeface="Arial" panose="020B0604020202020204" pitchFamily="34" charset="0"/>
              </a:rPr>
              <a:t>伊利诺伊大学厄巴纳</a:t>
            </a:r>
            <a:r>
              <a:rPr lang="en-US" altLang="zh-CN"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香槟分校教授</a:t>
            </a:r>
            <a:endParaRPr lang="zh-CN" altLang="en-US" dirty="0">
              <a:solidFill>
                <a:schemeClr val="tx1"/>
              </a:solidFill>
            </a:endParaRPr>
          </a:p>
        </p:txBody>
      </p:sp>
      <p:pic>
        <p:nvPicPr>
          <p:cNvPr id="25" name="图片 24"/>
          <p:cNvPicPr>
            <a:picLocks noChangeAspect="1"/>
          </p:cNvPicPr>
          <p:nvPr/>
        </p:nvPicPr>
        <p:blipFill>
          <a:blip r:embed="rId2"/>
          <a:stretch>
            <a:fillRect/>
          </a:stretch>
        </p:blipFill>
        <p:spPr>
          <a:xfrm>
            <a:off x="2086740" y="2764138"/>
            <a:ext cx="1916430" cy="1951990"/>
          </a:xfrm>
          <a:prstGeom prst="rect">
            <a:avLst/>
          </a:prstGeom>
        </p:spPr>
      </p:pic>
      <p:pic>
        <p:nvPicPr>
          <p:cNvPr id="3" name="图片 2"/>
          <p:cNvPicPr>
            <a:picLocks noChangeAspect="1"/>
          </p:cNvPicPr>
          <p:nvPr/>
        </p:nvPicPr>
        <p:blipFill>
          <a:blip r:embed="rId3"/>
          <a:stretch>
            <a:fillRect/>
          </a:stretch>
        </p:blipFill>
        <p:spPr>
          <a:xfrm>
            <a:off x="4666268" y="1635291"/>
            <a:ext cx="7458676" cy="5222709"/>
          </a:xfrm>
          <a:prstGeom prst="rect">
            <a:avLst/>
          </a:prstGeom>
        </p:spPr>
      </p:pic>
      <p:pic>
        <p:nvPicPr>
          <p:cNvPr id="6" name="图片 5"/>
          <p:cNvPicPr>
            <a:picLocks noChangeAspect="1"/>
          </p:cNvPicPr>
          <p:nvPr/>
        </p:nvPicPr>
        <p:blipFill>
          <a:blip r:embed="rId4"/>
          <a:stretch>
            <a:fillRect/>
          </a:stretch>
        </p:blipFill>
        <p:spPr>
          <a:xfrm>
            <a:off x="4850396" y="1308885"/>
            <a:ext cx="6424217" cy="53192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9121"/>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Motivation and Challenge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b="1" dirty="0">
                <a:solidFill>
                  <a:schemeClr val="bg1"/>
                </a:solidFill>
              </a:rPr>
              <a:t>嵌入式系统分析起来较为困难</a:t>
            </a:r>
            <a:endParaRPr lang="en-US" altLang="zh-CN" b="1" dirty="0">
              <a:solidFill>
                <a:schemeClr val="bg1"/>
              </a:solidFill>
            </a:endParaRPr>
          </a:p>
        </p:txBody>
      </p:sp>
      <p:sp>
        <p:nvSpPr>
          <p:cNvPr id="16" name="矩形 15"/>
          <p:cNvSpPr/>
          <p:nvPr/>
        </p:nvSpPr>
        <p:spPr>
          <a:xfrm>
            <a:off x="1380744" y="2020824"/>
            <a:ext cx="9537192" cy="29047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dirty="0">
                <a:solidFill>
                  <a:schemeClr val="bg1"/>
                </a:solidFill>
              </a:rPr>
              <a:t>● </a:t>
            </a:r>
            <a:r>
              <a:rPr lang="zh-CN" altLang="en-US" dirty="0">
                <a:solidFill>
                  <a:schemeClr val="bg1"/>
                </a:solidFill>
              </a:rPr>
              <a:t>在像标准的平台比如</a:t>
            </a:r>
            <a:r>
              <a:rPr lang="en-US" altLang="zh-CN" dirty="0">
                <a:solidFill>
                  <a:schemeClr val="bg1"/>
                </a:solidFill>
              </a:rPr>
              <a:t>Linux</a:t>
            </a:r>
            <a:r>
              <a:rPr lang="zh-CN" altLang="en-US" dirty="0">
                <a:solidFill>
                  <a:schemeClr val="bg1"/>
                </a:solidFill>
              </a:rPr>
              <a:t>和</a:t>
            </a:r>
            <a:r>
              <a:rPr lang="en-US" altLang="zh-CN" dirty="0">
                <a:solidFill>
                  <a:schemeClr val="bg1"/>
                </a:solidFill>
              </a:rPr>
              <a:t>Windows</a:t>
            </a:r>
            <a:r>
              <a:rPr lang="zh-CN" altLang="en-US" dirty="0">
                <a:solidFill>
                  <a:schemeClr val="bg1"/>
                </a:solidFill>
              </a:rPr>
              <a:t>，与硬件交互有标准的接口，有许多现成的工具可以直接使用，比如使用</a:t>
            </a:r>
            <a:r>
              <a:rPr lang="en-US" altLang="zh-CN" dirty="0">
                <a:solidFill>
                  <a:schemeClr val="bg1"/>
                </a:solidFill>
              </a:rPr>
              <a:t>QEMU</a:t>
            </a:r>
            <a:r>
              <a:rPr lang="zh-CN" altLang="en-US" dirty="0">
                <a:solidFill>
                  <a:schemeClr val="bg1"/>
                </a:solidFill>
              </a:rPr>
              <a:t>模拟后，使用模糊测试和动态逆向来进行分析。</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a:t>
            </a:r>
            <a:r>
              <a:rPr lang="zh-CN" altLang="en-US" dirty="0">
                <a:solidFill>
                  <a:schemeClr val="bg1"/>
                </a:solidFill>
              </a:rPr>
              <a:t>嵌入式系统与硬件之间通常有非标准或唯一的接口，这使得在模拟环境中的测试更加困难，因为环境不太可能支持这些非标准接口。</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a:t>
            </a:r>
            <a:r>
              <a:rPr lang="zh-CN" altLang="en-US" dirty="0">
                <a:solidFill>
                  <a:schemeClr val="bg1"/>
                </a:solidFill>
              </a:rPr>
              <a:t>外设种类繁多，且大多数不是由执行环境建模的。</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a:t>
            </a:r>
            <a:r>
              <a:rPr lang="zh-CN" altLang="en-US" dirty="0">
                <a:solidFill>
                  <a:schemeClr val="bg1"/>
                </a:solidFill>
              </a:rPr>
              <a:t>关于目标系统的文档一般是没有的。</a:t>
            </a:r>
            <a:endParaRPr lang="en-US" altLang="zh-C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Introduction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pic>
        <p:nvPicPr>
          <p:cNvPr id="6" name="图片 5"/>
          <p:cNvPicPr>
            <a:picLocks noChangeAspect="1"/>
          </p:cNvPicPr>
          <p:nvPr/>
        </p:nvPicPr>
        <p:blipFill>
          <a:blip r:embed="rId1"/>
          <a:stretch>
            <a:fillRect/>
          </a:stretch>
        </p:blipFill>
        <p:spPr>
          <a:xfrm>
            <a:off x="0" y="2542032"/>
            <a:ext cx="4590395" cy="4315968"/>
          </a:xfrm>
          <a:prstGeom prst="rect">
            <a:avLst/>
          </a:prstGeom>
        </p:spPr>
      </p:pic>
      <p:sp>
        <p:nvSpPr>
          <p:cNvPr id="7" name="矩形 6"/>
          <p:cNvSpPr/>
          <p:nvPr/>
        </p:nvSpPr>
        <p:spPr>
          <a:xfrm>
            <a:off x="5684573" y="1333987"/>
            <a:ext cx="5413248" cy="5524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rPr>
              <a:t>由于前面提到的问题，仿真器想要完整的对嵌入式系统进行模拟分析，几乎不太可能。</a:t>
            </a:r>
            <a:endParaRPr lang="en-US" altLang="zh-C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Introduction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731520" y="1014984"/>
            <a:ext cx="7342632" cy="5852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altLang="zh-CN" b="1" dirty="0">
              <a:solidFill>
                <a:schemeClr val="bg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7" name="矩形 6"/>
          <p:cNvSpPr/>
          <p:nvPr/>
        </p:nvSpPr>
        <p:spPr>
          <a:xfrm>
            <a:off x="5878383" y="1435609"/>
            <a:ext cx="6313617" cy="542239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zh-CN" altLang="en-US" dirty="0">
                <a:solidFill>
                  <a:schemeClr val="bg1"/>
                </a:solidFill>
              </a:rPr>
              <a:t>解决方案：这个问题的一个解决方案是为与固件交互的每个硬件设备手写设备模拟器。但是，这样是非常耗时。</a:t>
            </a:r>
            <a:endParaRPr lang="en-US" altLang="zh-CN" dirty="0">
              <a:solidFill>
                <a:schemeClr val="bg1"/>
              </a:solidFill>
            </a:endParaRPr>
          </a:p>
          <a:p>
            <a:r>
              <a:rPr lang="zh-CN" altLang="en-US" dirty="0">
                <a:solidFill>
                  <a:schemeClr val="bg1"/>
                </a:solidFill>
              </a:rPr>
              <a:t>作者团队希望将此过程自动化，于是采用固件托管技术。</a:t>
            </a:r>
            <a:endParaRPr lang="en-US" altLang="zh-CN" dirty="0">
              <a:solidFill>
                <a:schemeClr val="bg1"/>
              </a:solidFill>
            </a:endParaRPr>
          </a:p>
          <a:p>
            <a:r>
              <a:rPr lang="zh-CN" altLang="en-US" dirty="0">
                <a:solidFill>
                  <a:schemeClr val="bg1"/>
                </a:solidFill>
              </a:rPr>
              <a:t>固件托管的关键思想是自动对外设建模，这样只需使用固件和一些辅助信息，就可以成功地模拟系统。</a:t>
            </a:r>
            <a:endParaRPr lang="en-US" altLang="zh-CN" dirty="0">
              <a:solidFill>
                <a:schemeClr val="bg1"/>
              </a:solidFill>
            </a:endParaRPr>
          </a:p>
          <a:p>
            <a:r>
              <a:rPr lang="zh-CN" altLang="en-US" dirty="0">
                <a:solidFill>
                  <a:schemeClr val="bg1"/>
                </a:solidFill>
              </a:rPr>
              <a:t>因此，当固件试图执行</a:t>
            </a:r>
            <a:r>
              <a:rPr lang="en-US" altLang="zh-CN" dirty="0">
                <a:solidFill>
                  <a:schemeClr val="bg1"/>
                </a:solidFill>
              </a:rPr>
              <a:t>IO</a:t>
            </a:r>
            <a:r>
              <a:rPr lang="zh-CN" altLang="en-US" dirty="0">
                <a:solidFill>
                  <a:schemeClr val="bg1"/>
                </a:solidFill>
              </a:rPr>
              <a:t>时，模拟器会正确响应，即使没有手写的硬件模型，我们也可以再次测试固件。</a:t>
            </a:r>
            <a:endParaRPr lang="en-US" altLang="zh-CN" dirty="0">
              <a:solidFill>
                <a:schemeClr val="bg1"/>
              </a:solidFill>
            </a:endParaRPr>
          </a:p>
        </p:txBody>
      </p:sp>
      <p:pic>
        <p:nvPicPr>
          <p:cNvPr id="8" name="图片 7"/>
          <p:cNvPicPr>
            <a:picLocks noChangeAspect="1"/>
          </p:cNvPicPr>
          <p:nvPr/>
        </p:nvPicPr>
        <p:blipFill>
          <a:blip r:embed="rId1"/>
          <a:stretch>
            <a:fillRect/>
          </a:stretch>
        </p:blipFill>
        <p:spPr>
          <a:xfrm>
            <a:off x="0" y="3319272"/>
            <a:ext cx="5878383" cy="35387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71" y="0"/>
            <a:ext cx="12192000" cy="6858000"/>
          </a:xfrm>
          <a:prstGeom prst="rect">
            <a:avLst/>
          </a:prstGeom>
          <a:solidFill>
            <a:srgbClr val="120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endParaRPr>
          </a:p>
        </p:txBody>
      </p:sp>
      <p:sp>
        <p:nvSpPr>
          <p:cNvPr id="15" name="矩形 14"/>
          <p:cNvSpPr/>
          <p:nvPr/>
        </p:nvSpPr>
        <p:spPr>
          <a:xfrm>
            <a:off x="483069" y="341970"/>
            <a:ext cx="4422760" cy="46166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Contribution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222717" y="0"/>
            <a:ext cx="260350" cy="526636"/>
          </a:xfrm>
          <a:prstGeom prst="parallelogram">
            <a:avLst>
              <a:gd name="adj" fmla="val 0"/>
            </a:avLst>
          </a:prstGeom>
          <a:solidFill>
            <a:srgbClr val="07E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1380744" y="2020824"/>
            <a:ext cx="9537192" cy="2889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zh-CN" altLang="en-US" dirty="0">
              <a:solidFill>
                <a:schemeClr val="bg1"/>
              </a:solidFill>
            </a:endParaRPr>
          </a:p>
        </p:txBody>
      </p:sp>
      <p:sp>
        <p:nvSpPr>
          <p:cNvPr id="7" name="矩形 6"/>
          <p:cNvSpPr/>
          <p:nvPr/>
        </p:nvSpPr>
        <p:spPr>
          <a:xfrm>
            <a:off x="1274064" y="803635"/>
            <a:ext cx="9796272" cy="5158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altLang="zh-CN" sz="2000" dirty="0">
                <a:solidFill>
                  <a:schemeClr val="bg1"/>
                </a:solidFill>
              </a:rPr>
              <a:t>● </a:t>
            </a:r>
            <a:r>
              <a:rPr lang="en-US" altLang="zh-CN" sz="2000" dirty="0" err="1">
                <a:solidFill>
                  <a:schemeClr val="bg1"/>
                </a:solidFill>
              </a:rPr>
              <a:t>Jetset</a:t>
            </a:r>
            <a:r>
              <a:rPr lang="zh-CN" altLang="en-US" sz="2000" dirty="0">
                <a:solidFill>
                  <a:schemeClr val="bg1"/>
                </a:solidFill>
              </a:rPr>
              <a:t>：用于推断嵌入式系统中外围设备的预期行为并合成设备的可执行模型的工具</a:t>
            </a:r>
            <a:endParaRPr lang="en-US" altLang="zh-CN" sz="2000" dirty="0">
              <a:solidFill>
                <a:schemeClr val="bg1"/>
              </a:solidFill>
            </a:endParaRPr>
          </a:p>
          <a:p>
            <a:r>
              <a:rPr lang="en-US" altLang="zh-CN" sz="2000" dirty="0">
                <a:solidFill>
                  <a:schemeClr val="bg1"/>
                </a:solidFill>
              </a:rPr>
              <a:t>● </a:t>
            </a:r>
            <a:r>
              <a:rPr lang="zh-CN" altLang="en-US" sz="2000" dirty="0">
                <a:solidFill>
                  <a:schemeClr val="bg1"/>
                </a:solidFill>
              </a:rPr>
              <a:t>基于增量控制流图构造的搜索策略引导符号执行</a:t>
            </a:r>
            <a:endParaRPr lang="en-US" altLang="zh-CN" sz="2000" dirty="0">
              <a:solidFill>
                <a:schemeClr val="bg1"/>
              </a:solidFill>
            </a:endParaRPr>
          </a:p>
          <a:p>
            <a:r>
              <a:rPr lang="en-US" altLang="zh-CN" sz="2000" dirty="0">
                <a:solidFill>
                  <a:schemeClr val="bg1"/>
                </a:solidFill>
              </a:rPr>
              <a:t>● </a:t>
            </a:r>
            <a:r>
              <a:rPr lang="zh-CN" altLang="en-US" sz="2000" dirty="0">
                <a:solidFill>
                  <a:schemeClr val="bg1"/>
                </a:solidFill>
              </a:rPr>
              <a:t>使用 </a:t>
            </a:r>
            <a:r>
              <a:rPr lang="en-US" altLang="zh-CN" sz="2000" dirty="0" err="1">
                <a:solidFill>
                  <a:schemeClr val="bg1"/>
                </a:solidFill>
              </a:rPr>
              <a:t>angr</a:t>
            </a:r>
            <a:r>
              <a:rPr lang="en-US" altLang="zh-CN" sz="2000" dirty="0">
                <a:solidFill>
                  <a:schemeClr val="bg1"/>
                </a:solidFill>
              </a:rPr>
              <a:t> </a:t>
            </a:r>
            <a:r>
              <a:rPr lang="zh-CN" altLang="en-US" sz="2000" dirty="0">
                <a:solidFill>
                  <a:schemeClr val="bg1"/>
                </a:solidFill>
              </a:rPr>
              <a:t>和 </a:t>
            </a:r>
            <a:r>
              <a:rPr lang="en-US" altLang="zh-CN" sz="2000" dirty="0">
                <a:solidFill>
                  <a:schemeClr val="bg1"/>
                </a:solidFill>
              </a:rPr>
              <a:t>QEMU </a:t>
            </a:r>
            <a:r>
              <a:rPr lang="zh-CN" altLang="en-US" sz="2000" dirty="0">
                <a:solidFill>
                  <a:schemeClr val="bg1"/>
                </a:solidFill>
              </a:rPr>
              <a:t>实现了</a:t>
            </a:r>
            <a:r>
              <a:rPr lang="en-US" altLang="zh-CN" sz="2000" dirty="0" err="1">
                <a:solidFill>
                  <a:schemeClr val="bg1"/>
                </a:solidFill>
              </a:rPr>
              <a:t>Jetset</a:t>
            </a:r>
            <a:r>
              <a:rPr lang="en-US" altLang="zh-CN" sz="2000" dirty="0">
                <a:solidFill>
                  <a:schemeClr val="bg1"/>
                </a:solidFill>
              </a:rPr>
              <a:t> </a:t>
            </a:r>
            <a:endParaRPr lang="en-US" altLang="zh-CN" sz="2000" dirty="0">
              <a:solidFill>
                <a:schemeClr val="bg1"/>
              </a:solidFill>
            </a:endParaRPr>
          </a:p>
          <a:p>
            <a:r>
              <a:rPr lang="en-US" altLang="zh-CN" sz="2000" dirty="0">
                <a:solidFill>
                  <a:schemeClr val="bg1"/>
                </a:solidFill>
              </a:rPr>
              <a:t>● </a:t>
            </a:r>
            <a:r>
              <a:rPr lang="zh-CN" altLang="en-US" sz="2000" dirty="0">
                <a:solidFill>
                  <a:schemeClr val="bg1"/>
                </a:solidFill>
              </a:rPr>
              <a:t>验证了</a:t>
            </a:r>
            <a:r>
              <a:rPr lang="en-US" altLang="zh-CN" sz="2000" dirty="0" err="1">
                <a:solidFill>
                  <a:schemeClr val="bg1"/>
                </a:solidFill>
              </a:rPr>
              <a:t>Jetset</a:t>
            </a:r>
            <a:r>
              <a:rPr lang="en-US" altLang="zh-CN" sz="2000" dirty="0">
                <a:solidFill>
                  <a:schemeClr val="bg1"/>
                </a:solidFill>
              </a:rPr>
              <a:t> </a:t>
            </a:r>
            <a:r>
              <a:rPr lang="zh-CN" altLang="en-US" sz="2000" dirty="0">
                <a:solidFill>
                  <a:schemeClr val="bg1"/>
                </a:solidFill>
              </a:rPr>
              <a:t>系统在三种不同架构的 </a:t>
            </a:r>
            <a:r>
              <a:rPr lang="en-US" altLang="zh-CN" sz="2000" dirty="0">
                <a:solidFill>
                  <a:schemeClr val="bg1"/>
                </a:solidFill>
              </a:rPr>
              <a:t>13 </a:t>
            </a:r>
            <a:r>
              <a:rPr lang="zh-CN" altLang="en-US" sz="2000" dirty="0">
                <a:solidFill>
                  <a:schemeClr val="bg1"/>
                </a:solidFill>
              </a:rPr>
              <a:t>个嵌入式系统目标上的一般适用性：</a:t>
            </a:r>
            <a:r>
              <a:rPr lang="en-US" altLang="zh-CN" sz="2000" dirty="0">
                <a:solidFill>
                  <a:schemeClr val="bg1"/>
                </a:solidFill>
              </a:rPr>
              <a:t>x86</a:t>
            </a:r>
            <a:r>
              <a:rPr lang="zh-CN" altLang="en-US" sz="2000" dirty="0">
                <a:solidFill>
                  <a:schemeClr val="bg1"/>
                </a:solidFill>
              </a:rPr>
              <a:t>、</a:t>
            </a:r>
            <a:r>
              <a:rPr lang="en-US" altLang="zh-CN" sz="2000" dirty="0">
                <a:solidFill>
                  <a:schemeClr val="bg1"/>
                </a:solidFill>
              </a:rPr>
              <a:t>ARM </a:t>
            </a:r>
            <a:r>
              <a:rPr lang="zh-CN" altLang="en-US" sz="2000" dirty="0">
                <a:solidFill>
                  <a:schemeClr val="bg1"/>
                </a:solidFill>
              </a:rPr>
              <a:t>和 </a:t>
            </a:r>
            <a:r>
              <a:rPr lang="en-US" altLang="zh-CN" sz="2000" dirty="0">
                <a:solidFill>
                  <a:schemeClr val="bg1"/>
                </a:solidFill>
              </a:rPr>
              <a:t>Motorola </a:t>
            </a:r>
            <a:r>
              <a:rPr lang="en-US" altLang="zh-CN" sz="2000" dirty="0" err="1">
                <a:solidFill>
                  <a:schemeClr val="bg1"/>
                </a:solidFill>
              </a:rPr>
              <a:t>ColdFire</a:t>
            </a:r>
            <a:endParaRPr lang="en-US" altLang="zh-CN" sz="2000" dirty="0">
              <a:solidFill>
                <a:schemeClr val="bg1"/>
              </a:solidFill>
            </a:endParaRPr>
          </a:p>
          <a:p>
            <a:r>
              <a:rPr lang="en-US" altLang="zh-CN" sz="2000" dirty="0">
                <a:solidFill>
                  <a:schemeClr val="bg1"/>
                </a:solidFill>
              </a:rPr>
              <a:t>● </a:t>
            </a:r>
            <a:r>
              <a:rPr lang="zh-CN" altLang="en-US" sz="2000" dirty="0">
                <a:solidFill>
                  <a:schemeClr val="bg1"/>
                </a:solidFill>
              </a:rPr>
              <a:t>在</a:t>
            </a:r>
            <a:r>
              <a:rPr lang="en-US" altLang="zh-CN" sz="2000" dirty="0">
                <a:solidFill>
                  <a:schemeClr val="bg1"/>
                </a:solidFill>
              </a:rPr>
              <a:t>CMU-900 </a:t>
            </a:r>
            <a:r>
              <a:rPr lang="zh-CN" altLang="en-US" sz="2000" dirty="0">
                <a:solidFill>
                  <a:schemeClr val="bg1"/>
                </a:solidFill>
              </a:rPr>
              <a:t>通信管理单元的 </a:t>
            </a:r>
            <a:r>
              <a:rPr lang="en-US" altLang="zh-CN" sz="2000" dirty="0">
                <a:solidFill>
                  <a:schemeClr val="bg1"/>
                </a:solidFill>
              </a:rPr>
              <a:t>VRTX </a:t>
            </a:r>
            <a:r>
              <a:rPr lang="zh-CN" altLang="en-US" sz="2000" dirty="0">
                <a:solidFill>
                  <a:schemeClr val="bg1"/>
                </a:solidFill>
              </a:rPr>
              <a:t>内核中发现以前未知的硬件可重现权限提升漏洞</a:t>
            </a:r>
            <a:endParaRPr lang="zh-CN" altLang="en-US" sz="2000" dirty="0">
              <a:solidFill>
                <a:schemeClr val="bg1"/>
              </a:solidFill>
            </a:endParaRPr>
          </a:p>
        </p:txBody>
      </p:sp>
    </p:spTree>
  </p:cSld>
  <p:clrMapOvr>
    <a:masterClrMapping/>
  </p:clrMapOvr>
</p:sld>
</file>

<file path=ppt/tags/tag1.xml><?xml version="1.0" encoding="utf-8"?>
<p:tagLst xmlns:p="http://schemas.openxmlformats.org/presentationml/2006/main">
  <p:tag name="KSO_WPP_MARK_KEY" val="3a33b27f-0346-4424-ba11-3a8fb181d594"/>
  <p:tag name="COMMONDATA" val="eyJjb3VudCI6MzksImhkaWQiOiJlOWJkY2U2YTZjOTVjMGZiZDJlY2NjNWZiMDQwZWVkMiIsInVzZXJDb3VudCI6Mzl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6660</Words>
  <Application>WPS 演示</Application>
  <PresentationFormat>宽屏</PresentationFormat>
  <Paragraphs>309</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Arial</vt:lpstr>
      <vt:lpstr>宋体</vt:lpstr>
      <vt:lpstr>Wingdings</vt:lpstr>
      <vt:lpstr>微软雅黑</vt:lpstr>
      <vt:lpstr>仿宋</vt:lpstr>
      <vt:lpstr>Calibri Light</vt:lpstr>
      <vt:lpstr>Calibri</vt:lpstr>
      <vt:lpstr>Arial Unicode MS</vt:lpstr>
      <vt:lpstr>等线</vt:lpstr>
      <vt:lpstr>等线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zccv</dc:creator>
  <cp:lastModifiedBy>well</cp:lastModifiedBy>
  <cp:revision>235</cp:revision>
  <dcterms:created xsi:type="dcterms:W3CDTF">2018-11-15T13:11:00Z</dcterms:created>
  <dcterms:modified xsi:type="dcterms:W3CDTF">2022-12-31T00:15:50Z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v1.0_mb_as/YNLz+IZbmgs2pxh11Cg==</vt:lpwstr>
  </property>
  <property fmtid="{D5CDD505-2E9C-101B-9397-08002B2CF9AE}" pid="4" name="ICV">
    <vt:lpwstr>5FE3E41CA8DC4DA5AA429D0EE33C1763</vt:lpwstr>
  </property>
</Properties>
</file>